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3" r:id="rId3"/>
    <p:sldId id="257" r:id="rId4"/>
    <p:sldId id="258" r:id="rId5"/>
    <p:sldId id="265" r:id="rId6"/>
    <p:sldId id="259" r:id="rId7"/>
    <p:sldId id="260" r:id="rId8"/>
    <p:sldId id="261" r:id="rId9"/>
    <p:sldId id="262"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Harvey"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7" autoAdjust="0"/>
  </p:normalViewPr>
  <p:slideViewPr>
    <p:cSldViewPr>
      <p:cViewPr>
        <p:scale>
          <a:sx n="74" d="100"/>
          <a:sy n="74" d="100"/>
        </p:scale>
        <p:origin x="-12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A8159-B10F-4F29-9F12-DA7EE510ACBF}" type="datetimeFigureOut">
              <a:rPr lang="en-US" smtClean="0"/>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E79EB-3AF4-49C7-ADE0-E975ED69A525}" type="slidenum">
              <a:rPr lang="en-US" smtClean="0"/>
              <a:t>‹#›</a:t>
            </a:fld>
            <a:endParaRPr lang="en-US"/>
          </a:p>
        </p:txBody>
      </p:sp>
    </p:spTree>
    <p:extLst>
      <p:ext uri="{BB962C8B-B14F-4D97-AF65-F5344CB8AC3E}">
        <p14:creationId xmlns:p14="http://schemas.microsoft.com/office/powerpoint/2010/main" val="391577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E79EB-3AF4-49C7-ADE0-E975ED69A525}" type="slidenum">
              <a:rPr lang="en-US" smtClean="0"/>
              <a:t>4</a:t>
            </a:fld>
            <a:endParaRPr lang="en-US"/>
          </a:p>
        </p:txBody>
      </p:sp>
    </p:spTree>
    <p:extLst>
      <p:ext uri="{BB962C8B-B14F-4D97-AF65-F5344CB8AC3E}">
        <p14:creationId xmlns:p14="http://schemas.microsoft.com/office/powerpoint/2010/main" val="21569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E79EB-3AF4-49C7-ADE0-E975ED69A525}" type="slidenum">
              <a:rPr lang="en-US" smtClean="0"/>
              <a:t>5</a:t>
            </a:fld>
            <a:endParaRPr lang="en-US"/>
          </a:p>
        </p:txBody>
      </p:sp>
    </p:spTree>
    <p:extLst>
      <p:ext uri="{BB962C8B-B14F-4D97-AF65-F5344CB8AC3E}">
        <p14:creationId xmlns:p14="http://schemas.microsoft.com/office/powerpoint/2010/main" val="21569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E79EB-3AF4-49C7-ADE0-E975ED69A525}" type="slidenum">
              <a:rPr lang="en-US" smtClean="0"/>
              <a:t>12</a:t>
            </a:fld>
            <a:endParaRPr lang="en-US"/>
          </a:p>
        </p:txBody>
      </p:sp>
    </p:spTree>
    <p:extLst>
      <p:ext uri="{BB962C8B-B14F-4D97-AF65-F5344CB8AC3E}">
        <p14:creationId xmlns:p14="http://schemas.microsoft.com/office/powerpoint/2010/main" val="21569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36F40-106F-4892-A747-CF612C408110}"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379692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36F40-106F-4892-A747-CF612C408110}"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296187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36F40-106F-4892-A747-CF612C408110}"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241579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36F40-106F-4892-A747-CF612C408110}"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194458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36F40-106F-4892-A747-CF612C408110}"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188362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36F40-106F-4892-A747-CF612C408110}"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368238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36F40-106F-4892-A747-CF612C408110}"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275224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36F40-106F-4892-A747-CF612C408110}"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346176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36F40-106F-4892-A747-CF612C408110}"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18227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36F40-106F-4892-A747-CF612C408110}"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161759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36F40-106F-4892-A747-CF612C408110}"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E5882-B394-4BCD-A276-63E1665E673A}" type="slidenum">
              <a:rPr lang="en-US" smtClean="0"/>
              <a:t>‹#›</a:t>
            </a:fld>
            <a:endParaRPr lang="en-US"/>
          </a:p>
        </p:txBody>
      </p:sp>
    </p:spTree>
    <p:extLst>
      <p:ext uri="{BB962C8B-B14F-4D97-AF65-F5344CB8AC3E}">
        <p14:creationId xmlns:p14="http://schemas.microsoft.com/office/powerpoint/2010/main" val="240810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36F40-106F-4892-A747-CF612C408110}" type="datetimeFigureOut">
              <a:rPr lang="en-US" smtClean="0"/>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E5882-B394-4BCD-A276-63E1665E673A}" type="slidenum">
              <a:rPr lang="en-US" smtClean="0"/>
              <a:t>‹#›</a:t>
            </a:fld>
            <a:endParaRPr lang="en-US"/>
          </a:p>
        </p:txBody>
      </p:sp>
    </p:spTree>
    <p:extLst>
      <p:ext uri="{BB962C8B-B14F-4D97-AF65-F5344CB8AC3E}">
        <p14:creationId xmlns:p14="http://schemas.microsoft.com/office/powerpoint/2010/main" val="18039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lly.Andrews@noaa.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openxmlformats.org/officeDocument/2006/relationships/image" Target="../media/image11.png"/><Relationship Id="rId26" Type="http://schemas.openxmlformats.org/officeDocument/2006/relationships/image" Target="../media/image15.png"/><Relationship Id="rId39" Type="http://schemas.microsoft.com/office/2007/relationships/hdphoto" Target="../media/hdphoto16.wdp"/><Relationship Id="rId3" Type="http://schemas.openxmlformats.org/officeDocument/2006/relationships/image" Target="../media/image2.png"/><Relationship Id="rId21" Type="http://schemas.microsoft.com/office/2007/relationships/hdphoto" Target="../media/hdphoto7.wdp"/><Relationship Id="rId34" Type="http://schemas.openxmlformats.org/officeDocument/2006/relationships/image" Target="../media/image19.png"/><Relationship Id="rId42" Type="http://schemas.openxmlformats.org/officeDocument/2006/relationships/image" Target="../media/image23.png"/><Relationship Id="rId7" Type="http://schemas.openxmlformats.org/officeDocument/2006/relationships/image" Target="../media/image5.jpg"/><Relationship Id="rId12" Type="http://schemas.openxmlformats.org/officeDocument/2006/relationships/image" Target="../media/image8.png"/><Relationship Id="rId17" Type="http://schemas.microsoft.com/office/2007/relationships/hdphoto" Target="../media/hdphoto5.wdp"/><Relationship Id="rId25" Type="http://schemas.microsoft.com/office/2007/relationships/hdphoto" Target="../media/hdphoto9.wdp"/><Relationship Id="rId33" Type="http://schemas.microsoft.com/office/2007/relationships/hdphoto" Target="../media/hdphoto13.wdp"/><Relationship Id="rId38"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12.png"/><Relationship Id="rId29" Type="http://schemas.microsoft.com/office/2007/relationships/hdphoto" Target="../media/hdphoto11.wdp"/><Relationship Id="rId41" Type="http://schemas.microsoft.com/office/2007/relationships/hdphoto" Target="../media/hdphoto17.wdp"/><Relationship Id="rId1" Type="http://schemas.openxmlformats.org/officeDocument/2006/relationships/slideLayout" Target="../slideLayouts/slideLayout7.xml"/><Relationship Id="rId6" Type="http://schemas.openxmlformats.org/officeDocument/2006/relationships/image" Target="../media/image4.jpeg"/><Relationship Id="rId11" Type="http://schemas.microsoft.com/office/2007/relationships/hdphoto" Target="../media/hdphoto2.wdp"/><Relationship Id="rId24" Type="http://schemas.openxmlformats.org/officeDocument/2006/relationships/image" Target="../media/image14.png"/><Relationship Id="rId32" Type="http://schemas.openxmlformats.org/officeDocument/2006/relationships/image" Target="../media/image18.png"/><Relationship Id="rId37" Type="http://schemas.microsoft.com/office/2007/relationships/hdphoto" Target="../media/hdphoto15.wdp"/><Relationship Id="rId40" Type="http://schemas.openxmlformats.org/officeDocument/2006/relationships/image" Target="../media/image22.png"/><Relationship Id="rId45" Type="http://schemas.microsoft.com/office/2007/relationships/hdphoto" Target="../media/hdphoto19.wdp"/><Relationship Id="rId5" Type="http://schemas.openxmlformats.org/officeDocument/2006/relationships/image" Target="../media/image3.jpeg"/><Relationship Id="rId15" Type="http://schemas.microsoft.com/office/2007/relationships/hdphoto" Target="../media/hdphoto4.wdp"/><Relationship Id="rId23" Type="http://schemas.microsoft.com/office/2007/relationships/hdphoto" Target="../media/hdphoto8.wdp"/><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7.png"/><Relationship Id="rId19" Type="http://schemas.microsoft.com/office/2007/relationships/hdphoto" Target="../media/hdphoto6.wdp"/><Relationship Id="rId31" Type="http://schemas.microsoft.com/office/2007/relationships/hdphoto" Target="../media/hdphoto12.wdp"/><Relationship Id="rId44" Type="http://schemas.openxmlformats.org/officeDocument/2006/relationships/image" Target="../media/image24.png"/><Relationship Id="rId4" Type="http://schemas.openxmlformats.org/officeDocument/2006/relationships/image" Target="../media/image25.jpeg"/><Relationship Id="rId9" Type="http://schemas.microsoft.com/office/2007/relationships/hdphoto" Target="../media/hdphoto1.wdp"/><Relationship Id="rId14" Type="http://schemas.openxmlformats.org/officeDocument/2006/relationships/image" Target="../media/image9.png"/><Relationship Id="rId22" Type="http://schemas.openxmlformats.org/officeDocument/2006/relationships/image" Target="../media/image13.png"/><Relationship Id="rId27" Type="http://schemas.microsoft.com/office/2007/relationships/hdphoto" Target="../media/hdphoto10.wdp"/><Relationship Id="rId30" Type="http://schemas.openxmlformats.org/officeDocument/2006/relationships/image" Target="../media/image17.png"/><Relationship Id="rId35" Type="http://schemas.microsoft.com/office/2007/relationships/hdphoto" Target="../media/hdphoto14.wdp"/><Relationship Id="rId43" Type="http://schemas.microsoft.com/office/2007/relationships/hdphoto" Target="../media/hdphoto18.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microsoft.com/office/2007/relationships/hdphoto" Target="../media/hdphoto6.wdp"/><Relationship Id="rId26" Type="http://schemas.microsoft.com/office/2007/relationships/hdphoto" Target="../media/hdphoto10.wdp"/><Relationship Id="rId39"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13.png"/><Relationship Id="rId34" Type="http://schemas.microsoft.com/office/2007/relationships/hdphoto" Target="../media/hdphoto14.wdp"/><Relationship Id="rId42" Type="http://schemas.microsoft.com/office/2007/relationships/hdphoto" Target="../media/hdphoto18.wdp"/><Relationship Id="rId7" Type="http://schemas.openxmlformats.org/officeDocument/2006/relationships/image" Target="../media/image6.png"/><Relationship Id="rId12" Type="http://schemas.microsoft.com/office/2007/relationships/hdphoto" Target="../media/hdphoto3.wdp"/><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microsoft.com/office/2007/relationships/hdphoto" Target="../media/hdphoto16.wdp"/><Relationship Id="rId2" Type="http://schemas.openxmlformats.org/officeDocument/2006/relationships/notesSlide" Target="../notesSlides/notesSlide1.xml"/><Relationship Id="rId16" Type="http://schemas.microsoft.com/office/2007/relationships/hdphoto" Target="../media/hdphoto5.wdp"/><Relationship Id="rId20" Type="http://schemas.microsoft.com/office/2007/relationships/hdphoto" Target="../media/hdphoto7.wdp"/><Relationship Id="rId29" Type="http://schemas.openxmlformats.org/officeDocument/2006/relationships/image" Target="../media/image17.png"/><Relationship Id="rId41"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8.png"/><Relationship Id="rId24" Type="http://schemas.microsoft.com/office/2007/relationships/hdphoto" Target="../media/hdphoto9.wdp"/><Relationship Id="rId32" Type="http://schemas.microsoft.com/office/2007/relationships/hdphoto" Target="../media/hdphoto13.wdp"/><Relationship Id="rId37" Type="http://schemas.openxmlformats.org/officeDocument/2006/relationships/image" Target="../media/image21.png"/><Relationship Id="rId40" Type="http://schemas.microsoft.com/office/2007/relationships/hdphoto" Target="../media/hdphoto17.wdp"/><Relationship Id="rId45" Type="http://schemas.openxmlformats.org/officeDocument/2006/relationships/image" Target="../media/image25.jpeg"/><Relationship Id="rId5" Type="http://schemas.openxmlformats.org/officeDocument/2006/relationships/image" Target="../media/image4.jpeg"/><Relationship Id="rId15" Type="http://schemas.openxmlformats.org/officeDocument/2006/relationships/image" Target="../media/image10.png"/><Relationship Id="rId23" Type="http://schemas.openxmlformats.org/officeDocument/2006/relationships/image" Target="../media/image14.png"/><Relationship Id="rId28" Type="http://schemas.microsoft.com/office/2007/relationships/hdphoto" Target="../media/hdphoto11.wdp"/><Relationship Id="rId36" Type="http://schemas.microsoft.com/office/2007/relationships/hdphoto" Target="../media/hdphoto15.wdp"/><Relationship Id="rId10" Type="http://schemas.microsoft.com/office/2007/relationships/hdphoto" Target="../media/hdphoto2.wdp"/><Relationship Id="rId19" Type="http://schemas.openxmlformats.org/officeDocument/2006/relationships/image" Target="../media/image12.png"/><Relationship Id="rId31" Type="http://schemas.openxmlformats.org/officeDocument/2006/relationships/image" Target="../media/image18.png"/><Relationship Id="rId44" Type="http://schemas.microsoft.com/office/2007/relationships/hdphoto" Target="../media/hdphoto19.wdp"/><Relationship Id="rId4" Type="http://schemas.openxmlformats.org/officeDocument/2006/relationships/image" Target="../media/image3.jpeg"/><Relationship Id="rId9" Type="http://schemas.openxmlformats.org/officeDocument/2006/relationships/image" Target="../media/image7.png"/><Relationship Id="rId14" Type="http://schemas.microsoft.com/office/2007/relationships/hdphoto" Target="../media/hdphoto4.wdp"/><Relationship Id="rId22" Type="http://schemas.microsoft.com/office/2007/relationships/hdphoto" Target="../media/hdphoto8.wdp"/><Relationship Id="rId27" Type="http://schemas.openxmlformats.org/officeDocument/2006/relationships/image" Target="../media/image16.png"/><Relationship Id="rId30" Type="http://schemas.microsoft.com/office/2007/relationships/hdphoto" Target="../media/hdphoto12.wdp"/><Relationship Id="rId35" Type="http://schemas.openxmlformats.org/officeDocument/2006/relationships/image" Target="../media/image20.png"/><Relationship Id="rId43"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microsoft.com/office/2007/relationships/hdphoto" Target="../media/hdphoto6.wdp"/><Relationship Id="rId26" Type="http://schemas.microsoft.com/office/2007/relationships/hdphoto" Target="../media/hdphoto10.wdp"/><Relationship Id="rId39"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13.png"/><Relationship Id="rId34" Type="http://schemas.microsoft.com/office/2007/relationships/hdphoto" Target="../media/hdphoto14.wdp"/><Relationship Id="rId42" Type="http://schemas.microsoft.com/office/2007/relationships/hdphoto" Target="../media/hdphoto18.wdp"/><Relationship Id="rId7" Type="http://schemas.openxmlformats.org/officeDocument/2006/relationships/image" Target="../media/image6.png"/><Relationship Id="rId12" Type="http://schemas.microsoft.com/office/2007/relationships/hdphoto" Target="../media/hdphoto3.wdp"/><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microsoft.com/office/2007/relationships/hdphoto" Target="../media/hdphoto16.wdp"/><Relationship Id="rId2" Type="http://schemas.openxmlformats.org/officeDocument/2006/relationships/notesSlide" Target="../notesSlides/notesSlide2.xml"/><Relationship Id="rId16" Type="http://schemas.microsoft.com/office/2007/relationships/hdphoto" Target="../media/hdphoto5.wdp"/><Relationship Id="rId20" Type="http://schemas.microsoft.com/office/2007/relationships/hdphoto" Target="../media/hdphoto7.wdp"/><Relationship Id="rId29" Type="http://schemas.openxmlformats.org/officeDocument/2006/relationships/image" Target="../media/image17.png"/><Relationship Id="rId41"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8.png"/><Relationship Id="rId24" Type="http://schemas.microsoft.com/office/2007/relationships/hdphoto" Target="../media/hdphoto9.wdp"/><Relationship Id="rId32" Type="http://schemas.microsoft.com/office/2007/relationships/hdphoto" Target="../media/hdphoto13.wdp"/><Relationship Id="rId37" Type="http://schemas.openxmlformats.org/officeDocument/2006/relationships/image" Target="../media/image21.png"/><Relationship Id="rId40" Type="http://schemas.microsoft.com/office/2007/relationships/hdphoto" Target="../media/hdphoto17.wdp"/><Relationship Id="rId45" Type="http://schemas.openxmlformats.org/officeDocument/2006/relationships/image" Target="../media/image25.jpeg"/><Relationship Id="rId5" Type="http://schemas.openxmlformats.org/officeDocument/2006/relationships/image" Target="../media/image4.jpeg"/><Relationship Id="rId15" Type="http://schemas.openxmlformats.org/officeDocument/2006/relationships/image" Target="../media/image10.png"/><Relationship Id="rId23" Type="http://schemas.openxmlformats.org/officeDocument/2006/relationships/image" Target="../media/image14.png"/><Relationship Id="rId28" Type="http://schemas.microsoft.com/office/2007/relationships/hdphoto" Target="../media/hdphoto11.wdp"/><Relationship Id="rId36" Type="http://schemas.microsoft.com/office/2007/relationships/hdphoto" Target="../media/hdphoto15.wdp"/><Relationship Id="rId10" Type="http://schemas.microsoft.com/office/2007/relationships/hdphoto" Target="../media/hdphoto2.wdp"/><Relationship Id="rId19" Type="http://schemas.openxmlformats.org/officeDocument/2006/relationships/image" Target="../media/image12.png"/><Relationship Id="rId31" Type="http://schemas.openxmlformats.org/officeDocument/2006/relationships/image" Target="../media/image18.png"/><Relationship Id="rId44" Type="http://schemas.microsoft.com/office/2007/relationships/hdphoto" Target="../media/hdphoto19.wdp"/><Relationship Id="rId4" Type="http://schemas.openxmlformats.org/officeDocument/2006/relationships/image" Target="../media/image3.jpeg"/><Relationship Id="rId9" Type="http://schemas.openxmlformats.org/officeDocument/2006/relationships/image" Target="../media/image7.png"/><Relationship Id="rId14" Type="http://schemas.microsoft.com/office/2007/relationships/hdphoto" Target="../media/hdphoto4.wdp"/><Relationship Id="rId22" Type="http://schemas.microsoft.com/office/2007/relationships/hdphoto" Target="../media/hdphoto8.wdp"/><Relationship Id="rId27" Type="http://schemas.openxmlformats.org/officeDocument/2006/relationships/image" Target="../media/image16.png"/><Relationship Id="rId30" Type="http://schemas.microsoft.com/office/2007/relationships/hdphoto" Target="../media/hdphoto12.wdp"/><Relationship Id="rId35" Type="http://schemas.openxmlformats.org/officeDocument/2006/relationships/image" Target="../media/image20.png"/><Relationship Id="rId43"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18" Type="http://schemas.openxmlformats.org/officeDocument/2006/relationships/image" Target="../media/image12.png"/><Relationship Id="rId26" Type="http://schemas.openxmlformats.org/officeDocument/2006/relationships/image" Target="../media/image16.png"/><Relationship Id="rId39" Type="http://schemas.microsoft.com/office/2007/relationships/hdphoto" Target="../media/hdphoto17.wdp"/><Relationship Id="rId3" Type="http://schemas.openxmlformats.org/officeDocument/2006/relationships/image" Target="../media/image3.jpeg"/><Relationship Id="rId21" Type="http://schemas.microsoft.com/office/2007/relationships/hdphoto" Target="../media/hdphoto8.wdp"/><Relationship Id="rId34" Type="http://schemas.openxmlformats.org/officeDocument/2006/relationships/image" Target="../media/image20.png"/><Relationship Id="rId42" Type="http://schemas.openxmlformats.org/officeDocument/2006/relationships/image" Target="../media/image24.png"/><Relationship Id="rId7" Type="http://schemas.microsoft.com/office/2007/relationships/hdphoto" Target="../media/hdphoto1.wdp"/><Relationship Id="rId12" Type="http://schemas.openxmlformats.org/officeDocument/2006/relationships/image" Target="../media/image9.png"/><Relationship Id="rId17" Type="http://schemas.microsoft.com/office/2007/relationships/hdphoto" Target="../media/hdphoto6.wdp"/><Relationship Id="rId25" Type="http://schemas.microsoft.com/office/2007/relationships/hdphoto" Target="../media/hdphoto10.wdp"/><Relationship Id="rId33" Type="http://schemas.microsoft.com/office/2007/relationships/hdphoto" Target="../media/hdphoto14.wdp"/><Relationship Id="rId38"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2.wdp"/><Relationship Id="rId41" Type="http://schemas.microsoft.com/office/2007/relationships/hdphoto" Target="../media/hdphoto18.wdp"/><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24" Type="http://schemas.openxmlformats.org/officeDocument/2006/relationships/image" Target="../media/image15.png"/><Relationship Id="rId32" Type="http://schemas.openxmlformats.org/officeDocument/2006/relationships/image" Target="../media/image19.png"/><Relationship Id="rId37" Type="http://schemas.microsoft.com/office/2007/relationships/hdphoto" Target="../media/hdphoto16.wdp"/><Relationship Id="rId40" Type="http://schemas.openxmlformats.org/officeDocument/2006/relationships/image" Target="../media/image23.png"/><Relationship Id="rId5" Type="http://schemas.openxmlformats.org/officeDocument/2006/relationships/image" Target="../media/image5.jpg"/><Relationship Id="rId15" Type="http://schemas.microsoft.com/office/2007/relationships/hdphoto" Target="../media/hdphoto5.wdp"/><Relationship Id="rId23" Type="http://schemas.microsoft.com/office/2007/relationships/hdphoto" Target="../media/hdphoto9.wdp"/><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microsoft.com/office/2007/relationships/hdphoto" Target="../media/hdphoto7.wdp"/><Relationship Id="rId31" Type="http://schemas.microsoft.com/office/2007/relationships/hdphoto" Target="../media/hdphoto13.wdp"/><Relationship Id="rId44" Type="http://schemas.openxmlformats.org/officeDocument/2006/relationships/image" Target="../media/image25.jpeg"/><Relationship Id="rId4" Type="http://schemas.openxmlformats.org/officeDocument/2006/relationships/image" Target="../media/image4.jpe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4.png"/><Relationship Id="rId27" Type="http://schemas.microsoft.com/office/2007/relationships/hdphoto" Target="../media/hdphoto11.wdp"/><Relationship Id="rId30" Type="http://schemas.openxmlformats.org/officeDocument/2006/relationships/image" Target="../media/image18.png"/><Relationship Id="rId35" Type="http://schemas.microsoft.com/office/2007/relationships/hdphoto" Target="../media/hdphoto15.wdp"/><Relationship Id="rId43" Type="http://schemas.microsoft.com/office/2007/relationships/hdphoto" Target="../media/hdphoto19.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18" Type="http://schemas.openxmlformats.org/officeDocument/2006/relationships/image" Target="../media/image12.png"/><Relationship Id="rId26" Type="http://schemas.openxmlformats.org/officeDocument/2006/relationships/image" Target="../media/image16.png"/><Relationship Id="rId39" Type="http://schemas.microsoft.com/office/2007/relationships/hdphoto" Target="../media/hdphoto17.wdp"/><Relationship Id="rId3" Type="http://schemas.openxmlformats.org/officeDocument/2006/relationships/image" Target="../media/image3.jpeg"/><Relationship Id="rId21" Type="http://schemas.microsoft.com/office/2007/relationships/hdphoto" Target="../media/hdphoto8.wdp"/><Relationship Id="rId34" Type="http://schemas.openxmlformats.org/officeDocument/2006/relationships/image" Target="../media/image20.png"/><Relationship Id="rId42" Type="http://schemas.openxmlformats.org/officeDocument/2006/relationships/image" Target="../media/image24.png"/><Relationship Id="rId7" Type="http://schemas.microsoft.com/office/2007/relationships/hdphoto" Target="../media/hdphoto1.wdp"/><Relationship Id="rId12" Type="http://schemas.openxmlformats.org/officeDocument/2006/relationships/image" Target="../media/image9.png"/><Relationship Id="rId17" Type="http://schemas.microsoft.com/office/2007/relationships/hdphoto" Target="../media/hdphoto6.wdp"/><Relationship Id="rId25" Type="http://schemas.microsoft.com/office/2007/relationships/hdphoto" Target="../media/hdphoto10.wdp"/><Relationship Id="rId33" Type="http://schemas.microsoft.com/office/2007/relationships/hdphoto" Target="../media/hdphoto14.wdp"/><Relationship Id="rId38" Type="http://schemas.openxmlformats.org/officeDocument/2006/relationships/image" Target="../media/image22.png"/><Relationship Id="rId46" Type="http://schemas.microsoft.com/office/2007/relationships/hdphoto" Target="../media/hdphoto20.wdp"/><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2.wdp"/><Relationship Id="rId41" Type="http://schemas.microsoft.com/office/2007/relationships/hdphoto" Target="../media/hdphoto18.wdp"/><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24" Type="http://schemas.openxmlformats.org/officeDocument/2006/relationships/image" Target="../media/image15.png"/><Relationship Id="rId32" Type="http://schemas.openxmlformats.org/officeDocument/2006/relationships/image" Target="../media/image19.png"/><Relationship Id="rId37" Type="http://schemas.microsoft.com/office/2007/relationships/hdphoto" Target="../media/hdphoto16.wdp"/><Relationship Id="rId40" Type="http://schemas.openxmlformats.org/officeDocument/2006/relationships/image" Target="../media/image23.png"/><Relationship Id="rId45" Type="http://schemas.openxmlformats.org/officeDocument/2006/relationships/image" Target="../media/image26.png"/><Relationship Id="rId5" Type="http://schemas.openxmlformats.org/officeDocument/2006/relationships/image" Target="../media/image5.jpg"/><Relationship Id="rId15" Type="http://schemas.microsoft.com/office/2007/relationships/hdphoto" Target="../media/hdphoto5.wdp"/><Relationship Id="rId23" Type="http://schemas.microsoft.com/office/2007/relationships/hdphoto" Target="../media/hdphoto9.wdp"/><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microsoft.com/office/2007/relationships/hdphoto" Target="../media/hdphoto7.wdp"/><Relationship Id="rId31" Type="http://schemas.microsoft.com/office/2007/relationships/hdphoto" Target="../media/hdphoto13.wdp"/><Relationship Id="rId44" Type="http://schemas.openxmlformats.org/officeDocument/2006/relationships/image" Target="../media/image25.jpeg"/><Relationship Id="rId4" Type="http://schemas.openxmlformats.org/officeDocument/2006/relationships/image" Target="../media/image4.jpe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4.png"/><Relationship Id="rId27" Type="http://schemas.microsoft.com/office/2007/relationships/hdphoto" Target="../media/hdphoto11.wdp"/><Relationship Id="rId30" Type="http://schemas.openxmlformats.org/officeDocument/2006/relationships/image" Target="../media/image18.png"/><Relationship Id="rId35" Type="http://schemas.microsoft.com/office/2007/relationships/hdphoto" Target="../media/hdphoto15.wdp"/><Relationship Id="rId43" Type="http://schemas.microsoft.com/office/2007/relationships/hdphoto" Target="../media/hdphoto19.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18" Type="http://schemas.openxmlformats.org/officeDocument/2006/relationships/image" Target="../media/image12.png"/><Relationship Id="rId26" Type="http://schemas.openxmlformats.org/officeDocument/2006/relationships/image" Target="../media/image16.png"/><Relationship Id="rId39" Type="http://schemas.microsoft.com/office/2007/relationships/hdphoto" Target="../media/hdphoto17.wdp"/><Relationship Id="rId3" Type="http://schemas.openxmlformats.org/officeDocument/2006/relationships/image" Target="../media/image3.jpeg"/><Relationship Id="rId21" Type="http://schemas.microsoft.com/office/2007/relationships/hdphoto" Target="../media/hdphoto8.wdp"/><Relationship Id="rId34" Type="http://schemas.openxmlformats.org/officeDocument/2006/relationships/image" Target="../media/image20.png"/><Relationship Id="rId42" Type="http://schemas.openxmlformats.org/officeDocument/2006/relationships/image" Target="../media/image24.png"/><Relationship Id="rId7" Type="http://schemas.microsoft.com/office/2007/relationships/hdphoto" Target="../media/hdphoto1.wdp"/><Relationship Id="rId12" Type="http://schemas.openxmlformats.org/officeDocument/2006/relationships/image" Target="../media/image9.png"/><Relationship Id="rId17" Type="http://schemas.microsoft.com/office/2007/relationships/hdphoto" Target="../media/hdphoto6.wdp"/><Relationship Id="rId25" Type="http://schemas.microsoft.com/office/2007/relationships/hdphoto" Target="../media/hdphoto10.wdp"/><Relationship Id="rId33" Type="http://schemas.microsoft.com/office/2007/relationships/hdphoto" Target="../media/hdphoto14.wdp"/><Relationship Id="rId38" Type="http://schemas.openxmlformats.org/officeDocument/2006/relationships/image" Target="../media/image22.png"/><Relationship Id="rId46" Type="http://schemas.microsoft.com/office/2007/relationships/hdphoto" Target="../media/hdphoto21.wdp"/><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2.wdp"/><Relationship Id="rId41" Type="http://schemas.microsoft.com/office/2007/relationships/hdphoto" Target="../media/hdphoto18.wdp"/><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24" Type="http://schemas.openxmlformats.org/officeDocument/2006/relationships/image" Target="../media/image15.png"/><Relationship Id="rId32" Type="http://schemas.openxmlformats.org/officeDocument/2006/relationships/image" Target="../media/image19.png"/><Relationship Id="rId37" Type="http://schemas.microsoft.com/office/2007/relationships/hdphoto" Target="../media/hdphoto16.wdp"/><Relationship Id="rId40" Type="http://schemas.openxmlformats.org/officeDocument/2006/relationships/image" Target="../media/image23.png"/><Relationship Id="rId45" Type="http://schemas.openxmlformats.org/officeDocument/2006/relationships/image" Target="../media/image27.png"/><Relationship Id="rId5" Type="http://schemas.openxmlformats.org/officeDocument/2006/relationships/image" Target="../media/image5.jpg"/><Relationship Id="rId15" Type="http://schemas.microsoft.com/office/2007/relationships/hdphoto" Target="../media/hdphoto5.wdp"/><Relationship Id="rId23" Type="http://schemas.microsoft.com/office/2007/relationships/hdphoto" Target="../media/hdphoto9.wdp"/><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microsoft.com/office/2007/relationships/hdphoto" Target="../media/hdphoto7.wdp"/><Relationship Id="rId31" Type="http://schemas.microsoft.com/office/2007/relationships/hdphoto" Target="../media/hdphoto13.wdp"/><Relationship Id="rId44" Type="http://schemas.openxmlformats.org/officeDocument/2006/relationships/image" Target="../media/image25.jpeg"/><Relationship Id="rId4" Type="http://schemas.openxmlformats.org/officeDocument/2006/relationships/image" Target="../media/image4.jpe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4.png"/><Relationship Id="rId27" Type="http://schemas.microsoft.com/office/2007/relationships/hdphoto" Target="../media/hdphoto11.wdp"/><Relationship Id="rId30" Type="http://schemas.openxmlformats.org/officeDocument/2006/relationships/image" Target="../media/image18.png"/><Relationship Id="rId35" Type="http://schemas.microsoft.com/office/2007/relationships/hdphoto" Target="../media/hdphoto15.wdp"/><Relationship Id="rId43" Type="http://schemas.microsoft.com/office/2007/relationships/hdphoto" Target="../media/hdphoto19.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14400"/>
            <a:ext cx="7086600" cy="4801314"/>
          </a:xfrm>
          <a:prstGeom prst="rect">
            <a:avLst/>
          </a:prstGeom>
        </p:spPr>
        <p:txBody>
          <a:bodyPr wrap="square">
            <a:spAutoFit/>
          </a:bodyPr>
          <a:lstStyle/>
          <a:p>
            <a:r>
              <a:rPr lang="en-US" b="1" dirty="0"/>
              <a:t>The </a:t>
            </a:r>
            <a:r>
              <a:rPr lang="en-US" b="1" dirty="0" err="1"/>
              <a:t>Powerpoint</a:t>
            </a:r>
            <a:r>
              <a:rPr lang="en-US" b="1" dirty="0"/>
              <a:t> file provides:</a:t>
            </a:r>
            <a:endParaRPr lang="en-US" dirty="0"/>
          </a:p>
          <a:p>
            <a:pPr lvl="0"/>
            <a:r>
              <a:rPr lang="en-US" dirty="0"/>
              <a:t>A conceptual framework for how we have approached the task of developing prospective indicator lists for regions of the outer coast of Washington</a:t>
            </a:r>
            <a:r>
              <a:rPr lang="en-US" dirty="0" smtClean="0"/>
              <a:t>;</a:t>
            </a:r>
          </a:p>
          <a:p>
            <a:pPr lvl="0"/>
            <a:endParaRPr lang="en-US" dirty="0"/>
          </a:p>
          <a:p>
            <a:pPr lvl="0"/>
            <a:r>
              <a:rPr lang="en-US" dirty="0"/>
              <a:t>A series of conceptual models of </a:t>
            </a:r>
            <a:r>
              <a:rPr lang="en-US" dirty="0" err="1"/>
              <a:t>Willapa</a:t>
            </a:r>
            <a:r>
              <a:rPr lang="en-US" dirty="0"/>
              <a:t> Bay and Grays Harbor, featuring some of the core physical, ecological, and anthropogenic elements we have initially perceived as central to those ecosystems. Pictorial models help us frame the components and processes; the box-and-arrow model helps us summarize our ideas concisely</a:t>
            </a:r>
            <a:r>
              <a:rPr lang="en-US" dirty="0" smtClean="0"/>
              <a:t>.</a:t>
            </a:r>
          </a:p>
          <a:p>
            <a:pPr lvl="0"/>
            <a:endParaRPr lang="en-US" dirty="0"/>
          </a:p>
          <a:p>
            <a:pPr lvl="0"/>
            <a:r>
              <a:rPr lang="en-US" b="1" dirty="0" smtClean="0"/>
              <a:t>Instructions:</a:t>
            </a:r>
          </a:p>
          <a:p>
            <a:pPr lvl="0"/>
            <a:r>
              <a:rPr lang="en-US" dirty="0" smtClean="0"/>
              <a:t>Please note what changes you would make to the model and either discuss those changes at the webinar on July 25, or send those changes to </a:t>
            </a:r>
            <a:r>
              <a:rPr lang="en-US" dirty="0" smtClean="0">
                <a:hlinkClick r:id="rId2"/>
              </a:rPr>
              <a:t>Kelly.Andrews@noaa.gov</a:t>
            </a:r>
            <a:r>
              <a:rPr lang="en-US" dirty="0" smtClean="0"/>
              <a:t> by August 8.</a:t>
            </a:r>
          </a:p>
          <a:p>
            <a:pPr lvl="0"/>
            <a:endParaRPr lang="en-US" dirty="0"/>
          </a:p>
          <a:p>
            <a:pPr lvl="0"/>
            <a:r>
              <a:rPr lang="en-US" dirty="0" smtClean="0"/>
              <a:t>Thank you.</a:t>
            </a:r>
            <a:endParaRPr lang="en-US" dirty="0"/>
          </a:p>
        </p:txBody>
      </p:sp>
    </p:spTree>
    <p:extLst>
      <p:ext uri="{BB962C8B-B14F-4D97-AF65-F5344CB8AC3E}">
        <p14:creationId xmlns:p14="http://schemas.microsoft.com/office/powerpoint/2010/main" val="47133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missing or wrong?</a:t>
            </a:r>
            <a:endParaRPr lang="en-US" dirty="0"/>
          </a:p>
        </p:txBody>
      </p:sp>
      <p:sp>
        <p:nvSpPr>
          <p:cNvPr id="3" name="Content Placeholder 2"/>
          <p:cNvSpPr>
            <a:spLocks noGrp="1"/>
          </p:cNvSpPr>
          <p:nvPr>
            <p:ph idx="1"/>
          </p:nvPr>
        </p:nvSpPr>
        <p:spPr/>
        <p:txBody>
          <a:bodyPr/>
          <a:lstStyle/>
          <a:p>
            <a:r>
              <a:rPr lang="en-US" dirty="0" smtClean="0"/>
              <a:t>Wait and discuss at webinar </a:t>
            </a:r>
          </a:p>
          <a:p>
            <a:endParaRPr lang="en-US" dirty="0"/>
          </a:p>
          <a:p>
            <a:pPr marL="0" indent="0">
              <a:buNone/>
            </a:pPr>
            <a:r>
              <a:rPr lang="en-US" dirty="0" smtClean="0"/>
              <a:t>		OR</a:t>
            </a:r>
          </a:p>
          <a:p>
            <a:endParaRPr lang="en-US" dirty="0"/>
          </a:p>
          <a:p>
            <a:r>
              <a:rPr lang="en-US" dirty="0" smtClean="0"/>
              <a:t>Add comments to each slide or make a list and email to kelly.andrews@noaa.gov</a:t>
            </a:r>
            <a:endParaRPr lang="en-US" dirty="0"/>
          </a:p>
        </p:txBody>
      </p:sp>
    </p:spTree>
    <p:extLst>
      <p:ext uri="{BB962C8B-B14F-4D97-AF65-F5344CB8AC3E}">
        <p14:creationId xmlns:p14="http://schemas.microsoft.com/office/powerpoint/2010/main" val="219125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457200" y="1600200"/>
            <a:ext cx="8382000" cy="5181600"/>
          </a:xfrm>
        </p:spPr>
        <p:txBody>
          <a:bodyPr>
            <a:normAutofit fontScale="85000" lnSpcReduction="20000"/>
          </a:bodyPr>
          <a:lstStyle/>
          <a:p>
            <a:r>
              <a:rPr lang="en-US" dirty="0" smtClean="0"/>
              <a:t>Develop indicators for each component within the conceptual models</a:t>
            </a:r>
          </a:p>
          <a:p>
            <a:pPr lvl="1"/>
            <a:r>
              <a:rPr lang="en-US" dirty="0" smtClean="0"/>
              <a:t>Evaluate indicators using an indicator evaluation process</a:t>
            </a:r>
          </a:p>
          <a:p>
            <a:pPr lvl="1"/>
            <a:r>
              <a:rPr lang="en-US" dirty="0" smtClean="0"/>
              <a:t>This evaluation ranks indicators for each component and provides a mechanism for ranking indicators</a:t>
            </a:r>
          </a:p>
          <a:p>
            <a:pPr lvl="1"/>
            <a:r>
              <a:rPr lang="en-US" dirty="0" smtClean="0"/>
              <a:t>See PDF of last year’s report if interested in details</a:t>
            </a:r>
          </a:p>
          <a:p>
            <a:endParaRPr lang="en-US" dirty="0"/>
          </a:p>
          <a:p>
            <a:r>
              <a:rPr lang="en-US" dirty="0" smtClean="0"/>
              <a:t>Map highly-ranked indicators back onto the conceptual model to ensure all components can be assessed</a:t>
            </a:r>
          </a:p>
          <a:p>
            <a:pPr lvl="1"/>
            <a:r>
              <a:rPr lang="en-US" dirty="0" smtClean="0"/>
              <a:t>A potential example is provided on the next slide:</a:t>
            </a:r>
          </a:p>
          <a:p>
            <a:pPr lvl="1"/>
            <a:endParaRPr lang="en-US" dirty="0"/>
          </a:p>
          <a:p>
            <a:r>
              <a:rPr lang="en-US" dirty="0" smtClean="0"/>
              <a:t>Quantify status and trends of chosen indicators for final assessment</a:t>
            </a:r>
            <a:endParaRPr lang="en-US" dirty="0"/>
          </a:p>
        </p:txBody>
      </p:sp>
    </p:spTree>
    <p:extLst>
      <p:ext uri="{BB962C8B-B14F-4D97-AF65-F5344CB8AC3E}">
        <p14:creationId xmlns:p14="http://schemas.microsoft.com/office/powerpoint/2010/main" val="2615046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169" name="Group 168"/>
          <p:cNvGrpSpPr/>
          <p:nvPr/>
        </p:nvGrpSpPr>
        <p:grpSpPr>
          <a:xfrm>
            <a:off x="7424881" y="2819400"/>
            <a:ext cx="1767240" cy="1345116"/>
            <a:chOff x="7292369" y="2715044"/>
            <a:chExt cx="1767240" cy="1345116"/>
          </a:xfrm>
        </p:grpSpPr>
        <p:pic>
          <p:nvPicPr>
            <p:cNvPr id="183" name="Picture 10" descr="http://nas.er.usgs.gov/XIMAGESERVERX/2008/20081007182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4" name="Picture 10" descr="http://nas.er.usgs.gov/XIMAGESERVERX/2008/20081007182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5" name="Picture 10" descr="http://nas.er.usgs.gov/XIMAGESERVERX/2008/20081007182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6" name="TextBox 185"/>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6" cstate="print">
                <a:extLst>
                  <a:ext uri="{BEBA8EAE-BF5A-486C-A8C5-ECC9F3942E4B}">
                    <a14:imgProps xmlns:a14="http://schemas.microsoft.com/office/drawing/2010/main">
                      <a14:imgLayer r:embed="rId27">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14" name="TextBox 113"/>
          <p:cNvSpPr txBox="1"/>
          <p:nvPr/>
        </p:nvSpPr>
        <p:spPr>
          <a:xfrm>
            <a:off x="7243967" y="341878"/>
            <a:ext cx="1823833" cy="307777"/>
          </a:xfrm>
          <a:prstGeom prst="rect">
            <a:avLst/>
          </a:prstGeom>
          <a:noFill/>
        </p:spPr>
        <p:txBody>
          <a:bodyPr wrap="none" rtlCol="0">
            <a:spAutoFit/>
          </a:bodyPr>
          <a:lstStyle/>
          <a:p>
            <a:r>
              <a:rPr lang="en-US" sz="1400" dirty="0" smtClean="0">
                <a:solidFill>
                  <a:srgbClr val="00B050"/>
                </a:solidFill>
              </a:rPr>
              <a:t>Food web connections</a:t>
            </a:r>
            <a:endParaRPr lang="en-US" sz="1400" dirty="0">
              <a:solidFill>
                <a:srgbClr val="00B050"/>
              </a:solidFill>
            </a:endParaRPr>
          </a:p>
        </p:txBody>
      </p:sp>
      <p:sp>
        <p:nvSpPr>
          <p:cNvPr id="117" name="Arc 116"/>
          <p:cNvSpPr/>
          <p:nvPr/>
        </p:nvSpPr>
        <p:spPr>
          <a:xfrm rot="10017660" flipH="1" flipV="1">
            <a:off x="7396238" y="1840817"/>
            <a:ext cx="294158" cy="751993"/>
          </a:xfrm>
          <a:prstGeom prst="arc">
            <a:avLst>
              <a:gd name="adj1" fmla="val 16459311"/>
              <a:gd name="adj2" fmla="val 369668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Arc 117"/>
          <p:cNvSpPr/>
          <p:nvPr/>
        </p:nvSpPr>
        <p:spPr>
          <a:xfrm rot="21155912" flipH="1" flipV="1">
            <a:off x="5923490" y="3669963"/>
            <a:ext cx="270602" cy="888308"/>
          </a:xfrm>
          <a:prstGeom prst="arc">
            <a:avLst>
              <a:gd name="adj1" fmla="val 17044549"/>
              <a:gd name="adj2" fmla="val 288746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Arc 118"/>
          <p:cNvSpPr/>
          <p:nvPr/>
        </p:nvSpPr>
        <p:spPr>
          <a:xfrm rot="5083749" flipV="1">
            <a:off x="7080146" y="4802675"/>
            <a:ext cx="303714" cy="1335352"/>
          </a:xfrm>
          <a:prstGeom prst="arc">
            <a:avLst>
              <a:gd name="adj1" fmla="val 16680650"/>
              <a:gd name="adj2" fmla="val 4250625"/>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0" name="Arc 119"/>
          <p:cNvSpPr/>
          <p:nvPr/>
        </p:nvSpPr>
        <p:spPr>
          <a:xfrm rot="20970049" flipH="1" flipV="1">
            <a:off x="1534413" y="2279496"/>
            <a:ext cx="478392" cy="1335352"/>
          </a:xfrm>
          <a:prstGeom prst="arc">
            <a:avLst>
              <a:gd name="adj1" fmla="val 17044549"/>
              <a:gd name="adj2" fmla="val 369277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Arc 120"/>
          <p:cNvSpPr/>
          <p:nvPr/>
        </p:nvSpPr>
        <p:spPr>
          <a:xfrm rot="18974295" flipH="1" flipV="1">
            <a:off x="2920865" y="2177774"/>
            <a:ext cx="397932" cy="2902204"/>
          </a:xfrm>
          <a:prstGeom prst="arc">
            <a:avLst>
              <a:gd name="adj1" fmla="val 16451940"/>
              <a:gd name="adj2" fmla="val 522856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Arc 121"/>
          <p:cNvSpPr/>
          <p:nvPr/>
        </p:nvSpPr>
        <p:spPr>
          <a:xfrm rot="15537017" flipH="1" flipV="1">
            <a:off x="4050232" y="3605307"/>
            <a:ext cx="772041" cy="3484403"/>
          </a:xfrm>
          <a:prstGeom prst="arc">
            <a:avLst>
              <a:gd name="adj1" fmla="val 16379111"/>
              <a:gd name="adj2" fmla="val 512945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4" name="Arc 123"/>
          <p:cNvSpPr/>
          <p:nvPr/>
        </p:nvSpPr>
        <p:spPr>
          <a:xfrm rot="10421222" flipV="1">
            <a:off x="1067591" y="2163726"/>
            <a:ext cx="796807" cy="2830247"/>
          </a:xfrm>
          <a:prstGeom prst="arc">
            <a:avLst>
              <a:gd name="adj1" fmla="val 16665410"/>
              <a:gd name="adj2" fmla="val 498351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Arc 125"/>
          <p:cNvSpPr/>
          <p:nvPr/>
        </p:nvSpPr>
        <p:spPr>
          <a:xfrm rot="13539952" flipH="1" flipV="1">
            <a:off x="2787533" y="2874825"/>
            <a:ext cx="891390" cy="2761143"/>
          </a:xfrm>
          <a:prstGeom prst="arc">
            <a:avLst>
              <a:gd name="adj1" fmla="val 17169713"/>
              <a:gd name="adj2" fmla="val 4396616"/>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Arc 126"/>
          <p:cNvSpPr/>
          <p:nvPr/>
        </p:nvSpPr>
        <p:spPr>
          <a:xfrm rot="4847417" flipH="1" flipV="1">
            <a:off x="4765911" y="2430314"/>
            <a:ext cx="478392" cy="1051979"/>
          </a:xfrm>
          <a:prstGeom prst="arc">
            <a:avLst>
              <a:gd name="adj1" fmla="val 16267577"/>
              <a:gd name="adj2" fmla="val 2625166"/>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8" name="Arc 127"/>
          <p:cNvSpPr/>
          <p:nvPr/>
        </p:nvSpPr>
        <p:spPr>
          <a:xfrm rot="19923499" flipH="1" flipV="1">
            <a:off x="3597960" y="1863047"/>
            <a:ext cx="478392" cy="1335352"/>
          </a:xfrm>
          <a:prstGeom prst="arc">
            <a:avLst>
              <a:gd name="adj1" fmla="val 17044549"/>
              <a:gd name="adj2" fmla="val 21432077"/>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Arc 128"/>
          <p:cNvSpPr/>
          <p:nvPr/>
        </p:nvSpPr>
        <p:spPr>
          <a:xfrm rot="4592456" flipH="1" flipV="1">
            <a:off x="4187310" y="1215094"/>
            <a:ext cx="434591" cy="1335352"/>
          </a:xfrm>
          <a:prstGeom prst="arc">
            <a:avLst>
              <a:gd name="adj1" fmla="val 16399230"/>
              <a:gd name="adj2" fmla="val 407750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0" name="Arc 129"/>
          <p:cNvSpPr/>
          <p:nvPr/>
        </p:nvSpPr>
        <p:spPr>
          <a:xfrm rot="21222513" flipV="1">
            <a:off x="5329752" y="1694542"/>
            <a:ext cx="403826" cy="1335352"/>
          </a:xfrm>
          <a:prstGeom prst="arc">
            <a:avLst>
              <a:gd name="adj1" fmla="val 17044549"/>
              <a:gd name="adj2" fmla="val 37847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1" name="Arc 130"/>
          <p:cNvSpPr/>
          <p:nvPr/>
        </p:nvSpPr>
        <p:spPr>
          <a:xfrm rot="5122622" flipV="1">
            <a:off x="5200317" y="4287096"/>
            <a:ext cx="356877" cy="1062712"/>
          </a:xfrm>
          <a:prstGeom prst="arc">
            <a:avLst>
              <a:gd name="adj1" fmla="val 16628022"/>
              <a:gd name="adj2" fmla="val 4348412"/>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2" name="Arc 131"/>
          <p:cNvSpPr/>
          <p:nvPr/>
        </p:nvSpPr>
        <p:spPr>
          <a:xfrm rot="11393326" flipH="1" flipV="1">
            <a:off x="8015223" y="3876127"/>
            <a:ext cx="637851" cy="1335352"/>
          </a:xfrm>
          <a:prstGeom prst="arc">
            <a:avLst>
              <a:gd name="adj1" fmla="val 17646898"/>
              <a:gd name="adj2" fmla="val 306630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 name="Arc 132"/>
          <p:cNvSpPr/>
          <p:nvPr/>
        </p:nvSpPr>
        <p:spPr>
          <a:xfrm rot="9687254" flipH="1">
            <a:off x="3990481" y="2885019"/>
            <a:ext cx="478392" cy="1732075"/>
          </a:xfrm>
          <a:prstGeom prst="arc">
            <a:avLst>
              <a:gd name="adj1" fmla="val 17044549"/>
              <a:gd name="adj2" fmla="val 21432077"/>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4" name="Arc 133"/>
          <p:cNvSpPr/>
          <p:nvPr/>
        </p:nvSpPr>
        <p:spPr>
          <a:xfrm rot="3451840" flipV="1">
            <a:off x="3196415" y="2701031"/>
            <a:ext cx="351274" cy="1809128"/>
          </a:xfrm>
          <a:prstGeom prst="arc">
            <a:avLst>
              <a:gd name="adj1" fmla="val 16395336"/>
              <a:gd name="adj2" fmla="val 480412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Arc 136"/>
          <p:cNvSpPr/>
          <p:nvPr/>
        </p:nvSpPr>
        <p:spPr>
          <a:xfrm rot="1040897" flipV="1">
            <a:off x="5996244" y="1900462"/>
            <a:ext cx="486832" cy="938474"/>
          </a:xfrm>
          <a:prstGeom prst="arc">
            <a:avLst>
              <a:gd name="adj1" fmla="val 17044549"/>
              <a:gd name="adj2" fmla="val 189842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8" name="Arc 137"/>
          <p:cNvSpPr/>
          <p:nvPr/>
        </p:nvSpPr>
        <p:spPr>
          <a:xfrm rot="5033096" flipV="1">
            <a:off x="5417899" y="369610"/>
            <a:ext cx="569160" cy="3336193"/>
          </a:xfrm>
          <a:prstGeom prst="arc">
            <a:avLst>
              <a:gd name="adj1" fmla="val 16399230"/>
              <a:gd name="adj2" fmla="val 407750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Sun 138"/>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seaweedindustry.com/sites/default/files/seaweed-images/Ulva-pertusa-04.jpg"/>
          <p:cNvPicPr>
            <a:picLocks noChangeAspect="1" noChangeArrowheads="1"/>
          </p:cNvPicPr>
          <p:nvPr/>
        </p:nvPicPr>
        <p:blipFill rotWithShape="1">
          <a:blip r:embed="rId44" cstate="print">
            <a:extLst>
              <a:ext uri="{BEBA8EAE-BF5A-486C-A8C5-ECC9F3942E4B}">
                <a14:imgProps xmlns:a14="http://schemas.microsoft.com/office/drawing/2010/main">
                  <a14:imgLayer r:embed="rId45">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3742369" y="6330974"/>
            <a:ext cx="857082" cy="400110"/>
          </a:xfrm>
          <a:prstGeom prst="rect">
            <a:avLst/>
          </a:prstGeom>
          <a:noFill/>
        </p:spPr>
        <p:txBody>
          <a:bodyPr wrap="square" rtlCol="0">
            <a:spAutoFit/>
          </a:bodyPr>
          <a:lstStyle/>
          <a:p>
            <a:pPr algn="ctr"/>
            <a:r>
              <a:rPr lang="en-US" sz="1000" dirty="0" smtClean="0"/>
              <a:t>Ulva &amp; other macrophytes</a:t>
            </a:r>
          </a:p>
        </p:txBody>
      </p:sp>
      <p:sp>
        <p:nvSpPr>
          <p:cNvPr id="125" name="Arc 124"/>
          <p:cNvSpPr/>
          <p:nvPr/>
        </p:nvSpPr>
        <p:spPr>
          <a:xfrm rot="20790236" flipH="1" flipV="1">
            <a:off x="4369017" y="5082646"/>
            <a:ext cx="331196" cy="1270356"/>
          </a:xfrm>
          <a:prstGeom prst="arc">
            <a:avLst>
              <a:gd name="adj1" fmla="val 16628022"/>
              <a:gd name="adj2" fmla="val 466769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5" name="Arc 134"/>
          <p:cNvSpPr/>
          <p:nvPr/>
        </p:nvSpPr>
        <p:spPr>
          <a:xfrm rot="18456727" flipH="1" flipV="1">
            <a:off x="4859361" y="4131332"/>
            <a:ext cx="660975" cy="2163325"/>
          </a:xfrm>
          <a:prstGeom prst="arc">
            <a:avLst>
              <a:gd name="adj1" fmla="val 16680650"/>
              <a:gd name="adj2" fmla="val 303987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0" name="Arc 139"/>
          <p:cNvSpPr/>
          <p:nvPr/>
        </p:nvSpPr>
        <p:spPr>
          <a:xfrm rot="9222167" flipV="1">
            <a:off x="4440606" y="1084292"/>
            <a:ext cx="555625" cy="1239410"/>
          </a:xfrm>
          <a:prstGeom prst="arc">
            <a:avLst>
              <a:gd name="adj1" fmla="val 16262932"/>
              <a:gd name="adj2" fmla="val 4356157"/>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Arc 141"/>
          <p:cNvSpPr/>
          <p:nvPr/>
        </p:nvSpPr>
        <p:spPr>
          <a:xfrm rot="10337844" flipH="1" flipV="1">
            <a:off x="2642315" y="852734"/>
            <a:ext cx="307196" cy="2637711"/>
          </a:xfrm>
          <a:prstGeom prst="arc">
            <a:avLst>
              <a:gd name="adj1" fmla="val 16341553"/>
              <a:gd name="adj2" fmla="val 5232401"/>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 name="Arc 144"/>
          <p:cNvSpPr/>
          <p:nvPr/>
        </p:nvSpPr>
        <p:spPr>
          <a:xfrm rot="13746102" flipV="1">
            <a:off x="238840" y="3113960"/>
            <a:ext cx="1126481" cy="1604161"/>
          </a:xfrm>
          <a:prstGeom prst="arc">
            <a:avLst>
              <a:gd name="adj1" fmla="val 16341553"/>
              <a:gd name="adj2" fmla="val 10743422"/>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7" name="Arc 146"/>
          <p:cNvSpPr/>
          <p:nvPr/>
        </p:nvSpPr>
        <p:spPr>
          <a:xfrm rot="16200000" flipV="1">
            <a:off x="6325641" y="2641164"/>
            <a:ext cx="555625" cy="2352781"/>
          </a:xfrm>
          <a:prstGeom prst="arc">
            <a:avLst>
              <a:gd name="adj1" fmla="val 16262932"/>
              <a:gd name="adj2" fmla="val 4356157"/>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9" name="Arc 148"/>
          <p:cNvSpPr/>
          <p:nvPr/>
        </p:nvSpPr>
        <p:spPr>
          <a:xfrm rot="298837" flipH="1" flipV="1">
            <a:off x="3271983" y="4653536"/>
            <a:ext cx="474508" cy="995563"/>
          </a:xfrm>
          <a:prstGeom prst="arc">
            <a:avLst>
              <a:gd name="adj1" fmla="val 16262932"/>
              <a:gd name="adj2" fmla="val 1986023"/>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1" name="Arc 150"/>
          <p:cNvSpPr/>
          <p:nvPr/>
        </p:nvSpPr>
        <p:spPr>
          <a:xfrm flipH="1">
            <a:off x="2802943" y="1491524"/>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2" name="Arc 151"/>
          <p:cNvSpPr/>
          <p:nvPr/>
        </p:nvSpPr>
        <p:spPr>
          <a:xfrm flipH="1">
            <a:off x="877201" y="3611510"/>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 name="Arc 152"/>
          <p:cNvSpPr/>
          <p:nvPr/>
        </p:nvSpPr>
        <p:spPr>
          <a:xfrm rot="15424818" flipH="1">
            <a:off x="3410127" y="3212731"/>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4" name="Arc 153"/>
          <p:cNvSpPr/>
          <p:nvPr/>
        </p:nvSpPr>
        <p:spPr>
          <a:xfrm rot="7300783">
            <a:off x="2918710" y="5673701"/>
            <a:ext cx="257054" cy="1076959"/>
          </a:xfrm>
          <a:prstGeom prst="arc">
            <a:avLst>
              <a:gd name="adj1" fmla="val 16552007"/>
              <a:gd name="adj2" fmla="val 4808889"/>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5" name="Arc 154"/>
          <p:cNvSpPr/>
          <p:nvPr/>
        </p:nvSpPr>
        <p:spPr>
          <a:xfrm rot="2384401" flipH="1">
            <a:off x="6602587" y="1653338"/>
            <a:ext cx="381574" cy="2850438"/>
          </a:xfrm>
          <a:prstGeom prst="arc">
            <a:avLst>
              <a:gd name="adj1" fmla="val 16348372"/>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6" name="Arc 155"/>
          <p:cNvSpPr/>
          <p:nvPr/>
        </p:nvSpPr>
        <p:spPr>
          <a:xfrm rot="9508586" flipH="1">
            <a:off x="4812997" y="4396381"/>
            <a:ext cx="593998" cy="1011256"/>
          </a:xfrm>
          <a:prstGeom prst="arc">
            <a:avLst>
              <a:gd name="adj1" fmla="val 16520206"/>
              <a:gd name="adj2" fmla="val 2028564"/>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7" name="Arc 156"/>
          <p:cNvSpPr/>
          <p:nvPr/>
        </p:nvSpPr>
        <p:spPr>
          <a:xfrm rot="18471489" flipH="1">
            <a:off x="1912758" y="2250525"/>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58" name="Arc 157"/>
          <p:cNvSpPr/>
          <p:nvPr/>
        </p:nvSpPr>
        <p:spPr>
          <a:xfrm rot="6658402">
            <a:off x="7321920" y="2829496"/>
            <a:ext cx="705688" cy="146224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9" name="Rounded Rectangle 158"/>
          <p:cNvSpPr/>
          <p:nvPr/>
        </p:nvSpPr>
        <p:spPr>
          <a:xfrm rot="19576624">
            <a:off x="6129470" y="2101101"/>
            <a:ext cx="2478056" cy="642967"/>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 predator biomass</a:t>
            </a:r>
            <a:endParaRPr lang="en-US" dirty="0">
              <a:solidFill>
                <a:schemeClr val="tx1"/>
              </a:solidFill>
            </a:endParaRPr>
          </a:p>
        </p:txBody>
      </p:sp>
      <p:sp>
        <p:nvSpPr>
          <p:cNvPr id="160" name="Rounded Rectangle 159"/>
          <p:cNvSpPr/>
          <p:nvPr/>
        </p:nvSpPr>
        <p:spPr>
          <a:xfrm rot="19868829">
            <a:off x="34440" y="4472701"/>
            <a:ext cx="1630809" cy="562253"/>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Upwelling </a:t>
            </a:r>
          </a:p>
          <a:p>
            <a:pPr algn="ctr"/>
            <a:r>
              <a:rPr lang="en-US" dirty="0" smtClean="0">
                <a:solidFill>
                  <a:schemeClr val="tx1"/>
                </a:solidFill>
              </a:rPr>
              <a:t>Index</a:t>
            </a:r>
            <a:endParaRPr lang="en-US" dirty="0">
              <a:solidFill>
                <a:schemeClr val="tx1"/>
              </a:solidFill>
            </a:endParaRPr>
          </a:p>
        </p:txBody>
      </p:sp>
      <p:sp>
        <p:nvSpPr>
          <p:cNvPr id="161" name="Rounded Rectangle 160"/>
          <p:cNvSpPr/>
          <p:nvPr/>
        </p:nvSpPr>
        <p:spPr>
          <a:xfrm rot="20601286">
            <a:off x="-3280" y="3074209"/>
            <a:ext cx="1938737" cy="557163"/>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Salinity/temp contour maps</a:t>
            </a:r>
            <a:endParaRPr lang="en-US" dirty="0">
              <a:solidFill>
                <a:schemeClr val="tx1"/>
              </a:solidFill>
            </a:endParaRPr>
          </a:p>
        </p:txBody>
      </p:sp>
      <p:sp>
        <p:nvSpPr>
          <p:cNvPr id="162" name="Rounded Rectangle 161"/>
          <p:cNvSpPr/>
          <p:nvPr/>
        </p:nvSpPr>
        <p:spPr>
          <a:xfrm rot="21446777">
            <a:off x="1985458" y="883110"/>
            <a:ext cx="1939048" cy="528882"/>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Pacific Decadal</a:t>
            </a:r>
          </a:p>
          <a:p>
            <a:pPr algn="ctr"/>
            <a:r>
              <a:rPr lang="en-US" dirty="0" smtClean="0">
                <a:solidFill>
                  <a:schemeClr val="tx1"/>
                </a:solidFill>
              </a:rPr>
              <a:t>Oscillation</a:t>
            </a:r>
            <a:endParaRPr lang="en-US" dirty="0">
              <a:solidFill>
                <a:schemeClr val="tx1"/>
              </a:solidFill>
            </a:endParaRPr>
          </a:p>
        </p:txBody>
      </p:sp>
      <p:sp>
        <p:nvSpPr>
          <p:cNvPr id="163" name="Rounded Rectangle 162"/>
          <p:cNvSpPr/>
          <p:nvPr/>
        </p:nvSpPr>
        <p:spPr>
          <a:xfrm rot="19868829">
            <a:off x="2179964" y="2655604"/>
            <a:ext cx="1630809" cy="562253"/>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Aragonite saturation</a:t>
            </a:r>
            <a:endParaRPr lang="en-US" dirty="0">
              <a:solidFill>
                <a:schemeClr val="tx1"/>
              </a:solidFill>
            </a:endParaRPr>
          </a:p>
        </p:txBody>
      </p:sp>
      <p:sp>
        <p:nvSpPr>
          <p:cNvPr id="164" name="Rounded Rectangle 163"/>
          <p:cNvSpPr/>
          <p:nvPr/>
        </p:nvSpPr>
        <p:spPr>
          <a:xfrm rot="21182752">
            <a:off x="360982" y="3737888"/>
            <a:ext cx="1521985" cy="534919"/>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Fishery Landings</a:t>
            </a:r>
            <a:endParaRPr lang="en-US" dirty="0">
              <a:solidFill>
                <a:schemeClr val="bg1"/>
              </a:solidFill>
            </a:endParaRPr>
          </a:p>
        </p:txBody>
      </p:sp>
      <p:sp>
        <p:nvSpPr>
          <p:cNvPr id="165" name="Rounded Rectangle 164"/>
          <p:cNvSpPr/>
          <p:nvPr/>
        </p:nvSpPr>
        <p:spPr>
          <a:xfrm rot="20319136">
            <a:off x="2090127" y="1748375"/>
            <a:ext cx="1748277" cy="415922"/>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[Heavy metals]</a:t>
            </a:r>
            <a:endParaRPr lang="en-US" dirty="0">
              <a:solidFill>
                <a:schemeClr val="bg1"/>
              </a:solidFill>
            </a:endParaRPr>
          </a:p>
        </p:txBody>
      </p:sp>
      <p:sp>
        <p:nvSpPr>
          <p:cNvPr id="166" name="Rounded Rectangle 165"/>
          <p:cNvSpPr/>
          <p:nvPr/>
        </p:nvSpPr>
        <p:spPr>
          <a:xfrm rot="1762659">
            <a:off x="3086168" y="3743551"/>
            <a:ext cx="2478056" cy="642967"/>
          </a:xfrm>
          <a:prstGeom prst="roundRect">
            <a:avLst>
              <a:gd name="adj" fmla="val 50000"/>
            </a:avLst>
          </a:prstGeom>
          <a:solidFill>
            <a:srgbClr val="996633"/>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 quality index</a:t>
            </a:r>
            <a:endParaRPr lang="en-US" dirty="0">
              <a:solidFill>
                <a:schemeClr val="tx1"/>
              </a:solidFill>
            </a:endParaRPr>
          </a:p>
        </p:txBody>
      </p:sp>
      <p:sp>
        <p:nvSpPr>
          <p:cNvPr id="167" name="Rounded Rectangle 166"/>
          <p:cNvSpPr/>
          <p:nvPr/>
        </p:nvSpPr>
        <p:spPr>
          <a:xfrm rot="21364886">
            <a:off x="4663370" y="2935414"/>
            <a:ext cx="2047041" cy="486878"/>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Smolt-to-adult survival</a:t>
            </a:r>
            <a:endParaRPr lang="en-US" dirty="0">
              <a:solidFill>
                <a:schemeClr val="tx1"/>
              </a:solidFill>
            </a:endParaRPr>
          </a:p>
        </p:txBody>
      </p:sp>
      <p:sp>
        <p:nvSpPr>
          <p:cNvPr id="168" name="Rounded Rectangle 167"/>
          <p:cNvSpPr/>
          <p:nvPr/>
        </p:nvSpPr>
        <p:spPr>
          <a:xfrm rot="19172190">
            <a:off x="3337162" y="2117627"/>
            <a:ext cx="2970275" cy="576849"/>
          </a:xfrm>
          <a:prstGeom prst="roundRect">
            <a:avLst>
              <a:gd name="adj" fmla="val 50000"/>
            </a:avLst>
          </a:prstGeom>
          <a:solidFill>
            <a:srgbClr val="00B050">
              <a:alpha val="46000"/>
            </a:srgbClr>
          </a:solidFill>
          <a:ln>
            <a:solidFill>
              <a:schemeClr val="tx1"/>
            </a:solidFill>
            <a:prstDash val="sysDot"/>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Simpson diversity (inverts, fishes, birds)</a:t>
            </a:r>
            <a:endParaRPr lang="en-US" dirty="0">
              <a:solidFill>
                <a:schemeClr val="tx1"/>
              </a:solidFill>
            </a:endParaRPr>
          </a:p>
        </p:txBody>
      </p:sp>
      <p:sp>
        <p:nvSpPr>
          <p:cNvPr id="170" name="Rounded Rectangle 169"/>
          <p:cNvSpPr/>
          <p:nvPr/>
        </p:nvSpPr>
        <p:spPr>
          <a:xfrm rot="21182752">
            <a:off x="551848" y="1658997"/>
            <a:ext cx="1521985" cy="534919"/>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Aquaculture production</a:t>
            </a:r>
            <a:endParaRPr lang="en-US" dirty="0">
              <a:solidFill>
                <a:schemeClr val="bg1"/>
              </a:solidFill>
            </a:endParaRPr>
          </a:p>
        </p:txBody>
      </p:sp>
      <p:sp>
        <p:nvSpPr>
          <p:cNvPr id="171" name="Rounded Rectangle 170"/>
          <p:cNvSpPr/>
          <p:nvPr/>
        </p:nvSpPr>
        <p:spPr>
          <a:xfrm rot="20821749">
            <a:off x="4521591" y="5004888"/>
            <a:ext cx="2361778" cy="415922"/>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 Ship cargo volume</a:t>
            </a:r>
            <a:endParaRPr lang="en-US" dirty="0">
              <a:solidFill>
                <a:schemeClr val="bg1"/>
              </a:solidFill>
            </a:endParaRPr>
          </a:p>
        </p:txBody>
      </p:sp>
      <p:sp>
        <p:nvSpPr>
          <p:cNvPr id="172" name="Rounded Rectangle 171"/>
          <p:cNvSpPr/>
          <p:nvPr/>
        </p:nvSpPr>
        <p:spPr>
          <a:xfrm>
            <a:off x="5029200" y="5758367"/>
            <a:ext cx="2478056" cy="642967"/>
          </a:xfrm>
          <a:prstGeom prst="roundRect">
            <a:avLst>
              <a:gd name="adj" fmla="val 50000"/>
            </a:avLst>
          </a:prstGeom>
          <a:solidFill>
            <a:srgbClr val="996633"/>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Areal extent of habitat</a:t>
            </a:r>
            <a:endParaRPr lang="en-US" dirty="0">
              <a:solidFill>
                <a:schemeClr val="tx1"/>
              </a:solidFill>
            </a:endParaRPr>
          </a:p>
        </p:txBody>
      </p:sp>
      <p:sp>
        <p:nvSpPr>
          <p:cNvPr id="173" name="Rounded Rectangle 172"/>
          <p:cNvSpPr/>
          <p:nvPr/>
        </p:nvSpPr>
        <p:spPr>
          <a:xfrm rot="19868829">
            <a:off x="3135352" y="5311585"/>
            <a:ext cx="1630809" cy="562253"/>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River discharge</a:t>
            </a:r>
            <a:endParaRPr lang="en-US" dirty="0">
              <a:solidFill>
                <a:schemeClr val="tx1"/>
              </a:solidFill>
            </a:endParaRPr>
          </a:p>
        </p:txBody>
      </p:sp>
      <p:sp>
        <p:nvSpPr>
          <p:cNvPr id="174" name="Rounded Rectangle 173"/>
          <p:cNvSpPr/>
          <p:nvPr/>
        </p:nvSpPr>
        <p:spPr>
          <a:xfrm rot="20487692">
            <a:off x="1595778" y="6306015"/>
            <a:ext cx="2361778" cy="415922"/>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Reservoir storage volume</a:t>
            </a:r>
            <a:endParaRPr lang="en-US" dirty="0">
              <a:solidFill>
                <a:schemeClr val="bg1"/>
              </a:solidFill>
            </a:endParaRPr>
          </a:p>
        </p:txBody>
      </p:sp>
      <p:sp>
        <p:nvSpPr>
          <p:cNvPr id="175" name="Rounded Rectangle 174"/>
          <p:cNvSpPr/>
          <p:nvPr/>
        </p:nvSpPr>
        <p:spPr>
          <a:xfrm rot="19929594">
            <a:off x="393232" y="2331382"/>
            <a:ext cx="2047041" cy="486878"/>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Oyster condition index</a:t>
            </a:r>
            <a:endParaRPr lang="en-US" dirty="0">
              <a:solidFill>
                <a:schemeClr val="tx1"/>
              </a:solidFill>
            </a:endParaRPr>
          </a:p>
        </p:txBody>
      </p:sp>
      <p:sp>
        <p:nvSpPr>
          <p:cNvPr id="176" name="Rounded Rectangle 175"/>
          <p:cNvSpPr/>
          <p:nvPr/>
        </p:nvSpPr>
        <p:spPr>
          <a:xfrm rot="19868829">
            <a:off x="148028" y="5275386"/>
            <a:ext cx="1630809" cy="562253"/>
          </a:xfrm>
          <a:prstGeom prst="roundRect">
            <a:avLst>
              <a:gd name="adj" fmla="val 50000"/>
            </a:avLst>
          </a:prstGeom>
          <a:solidFill>
            <a:srgbClr val="FFFF0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 level change</a:t>
            </a:r>
            <a:endParaRPr lang="en-US" dirty="0">
              <a:solidFill>
                <a:schemeClr val="tx1"/>
              </a:solidFill>
            </a:endParaRPr>
          </a:p>
        </p:txBody>
      </p:sp>
      <p:sp>
        <p:nvSpPr>
          <p:cNvPr id="177" name="Rounded Rectangle 176"/>
          <p:cNvSpPr/>
          <p:nvPr/>
        </p:nvSpPr>
        <p:spPr>
          <a:xfrm rot="18866995">
            <a:off x="1292314" y="5355028"/>
            <a:ext cx="2197217" cy="486878"/>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Scavenger biomass</a:t>
            </a:r>
            <a:endParaRPr lang="en-US" dirty="0">
              <a:solidFill>
                <a:schemeClr val="tx1"/>
              </a:solidFill>
            </a:endParaRPr>
          </a:p>
        </p:txBody>
      </p:sp>
      <p:sp>
        <p:nvSpPr>
          <p:cNvPr id="178" name="Rounded Rectangle 177"/>
          <p:cNvSpPr/>
          <p:nvPr/>
        </p:nvSpPr>
        <p:spPr>
          <a:xfrm rot="20319136">
            <a:off x="6060114" y="1577893"/>
            <a:ext cx="1748277" cy="495062"/>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 armored shoreline</a:t>
            </a:r>
            <a:endParaRPr lang="en-US" dirty="0">
              <a:solidFill>
                <a:schemeClr val="bg1"/>
              </a:solidFill>
            </a:endParaRPr>
          </a:p>
        </p:txBody>
      </p:sp>
      <p:sp>
        <p:nvSpPr>
          <p:cNvPr id="179" name="Rounded Rectangle 178"/>
          <p:cNvSpPr/>
          <p:nvPr/>
        </p:nvSpPr>
        <p:spPr>
          <a:xfrm rot="903893">
            <a:off x="1717375" y="3833534"/>
            <a:ext cx="2478056" cy="642967"/>
          </a:xfrm>
          <a:prstGeom prst="roundRect">
            <a:avLst>
              <a:gd name="adj" fmla="val 50000"/>
            </a:avLst>
          </a:prstGeom>
          <a:solidFill>
            <a:srgbClr val="996633"/>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[chlorophyll a]</a:t>
            </a:r>
          </a:p>
        </p:txBody>
      </p:sp>
      <p:sp>
        <p:nvSpPr>
          <p:cNvPr id="180" name="Rounded Rectangle 179"/>
          <p:cNvSpPr/>
          <p:nvPr/>
        </p:nvSpPr>
        <p:spPr>
          <a:xfrm rot="20821749">
            <a:off x="6664237" y="3839072"/>
            <a:ext cx="2361778" cy="578892"/>
          </a:xfrm>
          <a:prstGeom prst="roundRect">
            <a:avLst>
              <a:gd name="adj" fmla="val 50000"/>
            </a:avLst>
          </a:prstGeom>
          <a:solidFill>
            <a:srgbClr val="7030A0"/>
          </a:solidFill>
          <a:ln>
            <a:solidFill>
              <a:schemeClr val="tx1"/>
            </a:solidFill>
          </a:ln>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Areal extent of non-native species</a:t>
            </a:r>
            <a:endParaRPr lang="en-US" dirty="0">
              <a:solidFill>
                <a:schemeClr val="bg1"/>
              </a:solidFill>
            </a:endParaRPr>
          </a:p>
        </p:txBody>
      </p:sp>
      <p:sp>
        <p:nvSpPr>
          <p:cNvPr id="181" name="Rounded Rectangle 180"/>
          <p:cNvSpPr/>
          <p:nvPr/>
        </p:nvSpPr>
        <p:spPr>
          <a:xfrm rot="473853">
            <a:off x="5719123" y="4447636"/>
            <a:ext cx="2478056" cy="642967"/>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Burrowing shrimp density</a:t>
            </a:r>
            <a:endParaRPr lang="en-US" dirty="0">
              <a:solidFill>
                <a:schemeClr val="tx1"/>
              </a:solidFill>
            </a:endParaRPr>
          </a:p>
        </p:txBody>
      </p:sp>
      <p:sp>
        <p:nvSpPr>
          <p:cNvPr id="182" name="Rounded Rectangle 181"/>
          <p:cNvSpPr/>
          <p:nvPr/>
        </p:nvSpPr>
        <p:spPr>
          <a:xfrm rot="20259743">
            <a:off x="4920450" y="3773435"/>
            <a:ext cx="2478056" cy="527587"/>
          </a:xfrm>
          <a:prstGeom prst="roundRect">
            <a:avLst>
              <a:gd name="adj" fmla="val 50000"/>
            </a:avLst>
          </a:prstGeom>
          <a:solidFill>
            <a:srgbClr val="00B050"/>
          </a:solidFill>
          <a:ln>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Age structure of sturgeon population</a:t>
            </a:r>
            <a:endParaRPr lang="en-US" dirty="0">
              <a:solidFill>
                <a:schemeClr val="tx1"/>
              </a:solidFill>
            </a:endParaRPr>
          </a:p>
        </p:txBody>
      </p:sp>
      <p:sp>
        <p:nvSpPr>
          <p:cNvPr id="187" name="TextBox 186"/>
          <p:cNvSpPr txBox="1"/>
          <p:nvPr/>
        </p:nvSpPr>
        <p:spPr>
          <a:xfrm>
            <a:off x="7592716" y="890230"/>
            <a:ext cx="1475084" cy="307777"/>
          </a:xfrm>
          <a:prstGeom prst="rect">
            <a:avLst/>
          </a:prstGeom>
          <a:noFill/>
        </p:spPr>
        <p:txBody>
          <a:bodyPr wrap="none" rtlCol="0">
            <a:spAutoFit/>
          </a:bodyPr>
          <a:lstStyle/>
          <a:p>
            <a:r>
              <a:rPr lang="en-US" sz="1400" b="1" dirty="0" smtClean="0">
                <a:solidFill>
                  <a:srgbClr val="7030A0"/>
                </a:solidFill>
              </a:rPr>
              <a:t>Human activities </a:t>
            </a:r>
            <a:endParaRPr lang="en-US" sz="1400" b="1" dirty="0">
              <a:solidFill>
                <a:srgbClr val="7030A0"/>
              </a:solidFill>
            </a:endParaRPr>
          </a:p>
        </p:txBody>
      </p:sp>
      <p:sp>
        <p:nvSpPr>
          <p:cNvPr id="188" name="TextBox 187"/>
          <p:cNvSpPr txBox="1"/>
          <p:nvPr/>
        </p:nvSpPr>
        <p:spPr>
          <a:xfrm>
            <a:off x="7735824" y="588550"/>
            <a:ext cx="1301895" cy="307777"/>
          </a:xfrm>
          <a:prstGeom prst="rect">
            <a:avLst/>
          </a:prstGeom>
          <a:noFill/>
        </p:spPr>
        <p:txBody>
          <a:bodyPr wrap="none" rtlCol="0">
            <a:spAutoFit/>
          </a:bodyPr>
          <a:lstStyle/>
          <a:p>
            <a:r>
              <a:rPr lang="en-US" sz="1400" dirty="0" smtClean="0">
                <a:ln w="0">
                  <a:noFill/>
                </a:ln>
                <a:solidFill>
                  <a:srgbClr val="FFFF00"/>
                </a:solidFill>
                <a:effectLst>
                  <a:outerShdw blurRad="38100" dist="38100" dir="2700000" algn="tl">
                    <a:srgbClr val="000000">
                      <a:alpha val="43137"/>
                    </a:srgbClr>
                  </a:outerShdw>
                </a:effectLst>
              </a:rPr>
              <a:t>Physical drivers</a:t>
            </a:r>
            <a:endParaRPr lang="en-US" sz="1400" dirty="0">
              <a:ln w="0">
                <a:no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538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Conceptual framework of ecological indicators for marine spatial planning</a:t>
            </a:r>
            <a:endParaRPr lang="en-US" dirty="0"/>
          </a:p>
        </p:txBody>
      </p:sp>
      <p:sp>
        <p:nvSpPr>
          <p:cNvPr id="8" name="Oval 7"/>
          <p:cNvSpPr/>
          <p:nvPr/>
        </p:nvSpPr>
        <p:spPr>
          <a:xfrm>
            <a:off x="6629400" y="2049780"/>
            <a:ext cx="1545866"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Sandy Beaches</a:t>
            </a:r>
            <a:endParaRPr lang="en-US" dirty="0"/>
          </a:p>
        </p:txBody>
      </p:sp>
      <p:sp>
        <p:nvSpPr>
          <p:cNvPr id="13" name="Oval 12"/>
          <p:cNvSpPr/>
          <p:nvPr/>
        </p:nvSpPr>
        <p:spPr>
          <a:xfrm>
            <a:off x="7239000" y="3810000"/>
            <a:ext cx="1676400"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Rocky shorelines</a:t>
            </a:r>
            <a:endParaRPr lang="en-US" dirty="0"/>
          </a:p>
        </p:txBody>
      </p:sp>
      <p:sp>
        <p:nvSpPr>
          <p:cNvPr id="14" name="Oval 13"/>
          <p:cNvSpPr/>
          <p:nvPr/>
        </p:nvSpPr>
        <p:spPr>
          <a:xfrm>
            <a:off x="6629665" y="5562600"/>
            <a:ext cx="1545336"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Kelp forest</a:t>
            </a:r>
            <a:endParaRPr lang="en-US" dirty="0"/>
          </a:p>
        </p:txBody>
      </p:sp>
      <p:sp>
        <p:nvSpPr>
          <p:cNvPr id="15" name="Oval 14"/>
          <p:cNvSpPr/>
          <p:nvPr/>
        </p:nvSpPr>
        <p:spPr>
          <a:xfrm>
            <a:off x="1121134" y="2049780"/>
            <a:ext cx="1545866"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Seafloor</a:t>
            </a:r>
            <a:endParaRPr lang="en-US" dirty="0"/>
          </a:p>
        </p:txBody>
      </p:sp>
      <p:sp>
        <p:nvSpPr>
          <p:cNvPr id="16" name="Oval 15"/>
          <p:cNvSpPr/>
          <p:nvPr/>
        </p:nvSpPr>
        <p:spPr>
          <a:xfrm>
            <a:off x="304800" y="3810000"/>
            <a:ext cx="1545336"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Pelagic zone</a:t>
            </a:r>
            <a:endParaRPr lang="en-US" dirty="0"/>
          </a:p>
        </p:txBody>
      </p:sp>
      <p:pic>
        <p:nvPicPr>
          <p:cNvPr id="10"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19" t="9399" r="6820"/>
          <a:stretch/>
        </p:blipFill>
        <p:spPr bwMode="auto">
          <a:xfrm>
            <a:off x="2395640" y="1752600"/>
            <a:ext cx="435272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Oval 10"/>
          <p:cNvSpPr/>
          <p:nvPr/>
        </p:nvSpPr>
        <p:spPr>
          <a:xfrm>
            <a:off x="1121399" y="5562600"/>
            <a:ext cx="1545336"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Coastal estuaries</a:t>
            </a:r>
            <a:endParaRPr lang="en-US" dirty="0"/>
          </a:p>
        </p:txBody>
      </p:sp>
      <p:grpSp>
        <p:nvGrpSpPr>
          <p:cNvPr id="28" name="Group 27"/>
          <p:cNvGrpSpPr/>
          <p:nvPr/>
        </p:nvGrpSpPr>
        <p:grpSpPr>
          <a:xfrm>
            <a:off x="1894067" y="2336214"/>
            <a:ext cx="2906533" cy="3302586"/>
            <a:chOff x="1894067" y="2336214"/>
            <a:chExt cx="2906533" cy="3302586"/>
          </a:xfrm>
        </p:grpSpPr>
        <p:grpSp>
          <p:nvGrpSpPr>
            <p:cNvPr id="3" name="Group 2"/>
            <p:cNvGrpSpPr/>
            <p:nvPr/>
          </p:nvGrpSpPr>
          <p:grpSpPr>
            <a:xfrm>
              <a:off x="2819400" y="2336214"/>
              <a:ext cx="1981200" cy="3302586"/>
              <a:chOff x="2819400" y="2336214"/>
              <a:chExt cx="1981200" cy="3302586"/>
            </a:xfrm>
          </p:grpSpPr>
          <p:sp>
            <p:nvSpPr>
              <p:cNvPr id="12" name="Rectangle 11"/>
              <p:cNvSpPr/>
              <p:nvPr/>
            </p:nvSpPr>
            <p:spPr>
              <a:xfrm>
                <a:off x="2971800" y="3048000"/>
                <a:ext cx="1828800" cy="533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Habitat</a:t>
                </a:r>
              </a:p>
              <a:p>
                <a:pPr algn="ctr"/>
                <a:r>
                  <a:rPr lang="en-US" dirty="0">
                    <a:solidFill>
                      <a:schemeClr val="tx1"/>
                    </a:solidFill>
                  </a:rPr>
                  <a:t>q</a:t>
                </a:r>
                <a:r>
                  <a:rPr lang="en-US" dirty="0" smtClean="0">
                    <a:solidFill>
                      <a:schemeClr val="tx1"/>
                    </a:solidFill>
                  </a:rPr>
                  <a:t>uantity, quality</a:t>
                </a:r>
                <a:endParaRPr lang="en-US" dirty="0">
                  <a:solidFill>
                    <a:schemeClr val="tx1"/>
                  </a:solidFill>
                </a:endParaRPr>
              </a:p>
            </p:txBody>
          </p:sp>
          <p:sp>
            <p:nvSpPr>
              <p:cNvPr id="17" name="Rectangle 16"/>
              <p:cNvSpPr/>
              <p:nvPr/>
            </p:nvSpPr>
            <p:spPr>
              <a:xfrm>
                <a:off x="2971800" y="3733800"/>
                <a:ext cx="1828800" cy="533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Ecological components</a:t>
                </a:r>
                <a:endParaRPr lang="en-US" dirty="0">
                  <a:solidFill>
                    <a:schemeClr val="tx1"/>
                  </a:solidFill>
                </a:endParaRPr>
              </a:p>
            </p:txBody>
          </p:sp>
          <p:sp>
            <p:nvSpPr>
              <p:cNvPr id="18" name="Rectangle 17"/>
              <p:cNvSpPr/>
              <p:nvPr/>
            </p:nvSpPr>
            <p:spPr>
              <a:xfrm>
                <a:off x="2971800" y="4419600"/>
                <a:ext cx="1828800" cy="533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 drivers</a:t>
                </a:r>
                <a:endParaRPr lang="en-US" dirty="0">
                  <a:solidFill>
                    <a:schemeClr val="tx1"/>
                  </a:solidFill>
                </a:endParaRPr>
              </a:p>
            </p:txBody>
          </p:sp>
          <p:sp>
            <p:nvSpPr>
              <p:cNvPr id="19" name="Rectangle 18"/>
              <p:cNvSpPr/>
              <p:nvPr/>
            </p:nvSpPr>
            <p:spPr>
              <a:xfrm>
                <a:off x="2971800" y="5105400"/>
                <a:ext cx="1828800" cy="533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Human activities</a:t>
                </a:r>
                <a:endParaRPr lang="en-US" dirty="0">
                  <a:solidFill>
                    <a:schemeClr val="tx1"/>
                  </a:solidFill>
                </a:endParaRPr>
              </a:p>
            </p:txBody>
          </p:sp>
          <p:sp>
            <p:nvSpPr>
              <p:cNvPr id="20" name="TextBox 19"/>
              <p:cNvSpPr txBox="1"/>
              <p:nvPr/>
            </p:nvSpPr>
            <p:spPr>
              <a:xfrm>
                <a:off x="2819400" y="2336214"/>
                <a:ext cx="1981200" cy="646331"/>
              </a:xfrm>
              <a:prstGeom prst="rect">
                <a:avLst/>
              </a:prstGeom>
              <a:noFill/>
            </p:spPr>
            <p:txBody>
              <a:bodyPr wrap="square" rtlCol="0">
                <a:spAutoFit/>
              </a:bodyPr>
              <a:lstStyle/>
              <a:p>
                <a:pPr algn="ctr"/>
                <a:r>
                  <a:rPr lang="en-US" dirty="0" smtClean="0">
                    <a:solidFill>
                      <a:schemeClr val="bg1"/>
                    </a:solidFill>
                  </a:rPr>
                  <a:t>Structural </a:t>
                </a:r>
                <a:r>
                  <a:rPr lang="en-US" dirty="0">
                    <a:solidFill>
                      <a:schemeClr val="bg1"/>
                    </a:solidFill>
                  </a:rPr>
                  <a:t>E</a:t>
                </a:r>
                <a:r>
                  <a:rPr lang="en-US" dirty="0" smtClean="0">
                    <a:solidFill>
                      <a:schemeClr val="bg1"/>
                    </a:solidFill>
                  </a:rPr>
                  <a:t>lements</a:t>
                </a:r>
                <a:endParaRPr lang="en-US" dirty="0">
                  <a:solidFill>
                    <a:schemeClr val="bg1"/>
                  </a:solidFill>
                </a:endParaRPr>
              </a:p>
            </p:txBody>
          </p:sp>
        </p:grpSp>
        <p:cxnSp>
          <p:nvCxnSpPr>
            <p:cNvPr id="5" name="Straight Connector 4"/>
            <p:cNvCxnSpPr>
              <a:stCxn id="12" idx="1"/>
              <a:endCxn id="11" idx="0"/>
            </p:cNvCxnSpPr>
            <p:nvPr/>
          </p:nvCxnSpPr>
          <p:spPr>
            <a:xfrm flipH="1">
              <a:off x="1894067" y="3314700"/>
              <a:ext cx="1077733" cy="22479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7" idx="1"/>
              <a:endCxn id="11" idx="0"/>
            </p:cNvCxnSpPr>
            <p:nvPr/>
          </p:nvCxnSpPr>
          <p:spPr>
            <a:xfrm flipH="1">
              <a:off x="1894067" y="4000500"/>
              <a:ext cx="1077733" cy="15621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1"/>
              <a:endCxn id="11" idx="0"/>
            </p:cNvCxnSpPr>
            <p:nvPr/>
          </p:nvCxnSpPr>
          <p:spPr>
            <a:xfrm flipH="1">
              <a:off x="1894067" y="4686300"/>
              <a:ext cx="1077733" cy="8763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1"/>
              <a:endCxn id="11" idx="0"/>
            </p:cNvCxnSpPr>
            <p:nvPr/>
          </p:nvCxnSpPr>
          <p:spPr>
            <a:xfrm flipH="1">
              <a:off x="1894067" y="5372100"/>
              <a:ext cx="1077733" cy="1905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800600" y="3454986"/>
            <a:ext cx="1781175" cy="1117014"/>
            <a:chOff x="4800600" y="3454986"/>
            <a:chExt cx="1781175" cy="1117014"/>
          </a:xfrm>
        </p:grpSpPr>
        <p:sp>
          <p:nvSpPr>
            <p:cNvPr id="25" name="Rectangle 24"/>
            <p:cNvSpPr/>
            <p:nvPr/>
          </p:nvSpPr>
          <p:spPr>
            <a:xfrm>
              <a:off x="5084942" y="3454986"/>
              <a:ext cx="1487308" cy="34548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rPr>
                <a:t>Ecological integrity</a:t>
              </a:r>
            </a:p>
          </p:txBody>
        </p:sp>
        <p:sp>
          <p:nvSpPr>
            <p:cNvPr id="27" name="Rectangle 26"/>
            <p:cNvSpPr/>
            <p:nvPr/>
          </p:nvSpPr>
          <p:spPr>
            <a:xfrm>
              <a:off x="5084942" y="3840748"/>
              <a:ext cx="1487308" cy="34548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rPr>
                <a:t>Fisheries</a:t>
              </a:r>
            </a:p>
          </p:txBody>
        </p:sp>
        <p:sp>
          <p:nvSpPr>
            <p:cNvPr id="29" name="Rectangle 28"/>
            <p:cNvSpPr/>
            <p:nvPr/>
          </p:nvSpPr>
          <p:spPr>
            <a:xfrm>
              <a:off x="5094467" y="4226511"/>
              <a:ext cx="1487308" cy="34548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rPr>
                <a:t>Focal species</a:t>
              </a:r>
            </a:p>
          </p:txBody>
        </p:sp>
        <p:cxnSp>
          <p:nvCxnSpPr>
            <p:cNvPr id="30" name="Straight Connector 29"/>
            <p:cNvCxnSpPr>
              <a:stCxn id="25" idx="1"/>
              <a:endCxn id="17" idx="3"/>
            </p:cNvCxnSpPr>
            <p:nvPr/>
          </p:nvCxnSpPr>
          <p:spPr>
            <a:xfrm flipH="1">
              <a:off x="4800600" y="3627731"/>
              <a:ext cx="284342" cy="372769"/>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9" idx="1"/>
              <a:endCxn id="17" idx="3"/>
            </p:cNvCxnSpPr>
            <p:nvPr/>
          </p:nvCxnSpPr>
          <p:spPr>
            <a:xfrm flipH="1" flipV="1">
              <a:off x="4800600" y="4000500"/>
              <a:ext cx="293867" cy="398756"/>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1"/>
              <a:endCxn id="17" idx="3"/>
            </p:cNvCxnSpPr>
            <p:nvPr/>
          </p:nvCxnSpPr>
          <p:spPr>
            <a:xfrm flipH="1" flipV="1">
              <a:off x="4800600" y="4000500"/>
              <a:ext cx="284342" cy="12993"/>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0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Coastal estuary habitat</a:t>
            </a:r>
          </a:p>
          <a:p>
            <a:r>
              <a:rPr lang="en-US" dirty="0" smtClean="0"/>
              <a:t>(what are the key components?)</a:t>
            </a:r>
            <a:endParaRPr lang="en-US" dirty="0"/>
          </a:p>
        </p:txBody>
      </p:sp>
    </p:spTree>
    <p:extLst>
      <p:ext uri="{BB962C8B-B14F-4D97-AF65-F5344CB8AC3E}">
        <p14:creationId xmlns:p14="http://schemas.microsoft.com/office/powerpoint/2010/main" val="4107225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Sun 138"/>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seaweedindustry.com/sites/default/files/seaweed-images/Ulva-pertusa-04.jpg"/>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3742369" y="6330974"/>
            <a:ext cx="857082" cy="400110"/>
          </a:xfrm>
          <a:prstGeom prst="rect">
            <a:avLst/>
          </a:prstGeom>
          <a:noFill/>
        </p:spPr>
        <p:txBody>
          <a:bodyPr wrap="square" rtlCol="0">
            <a:spAutoFit/>
          </a:bodyPr>
          <a:lstStyle/>
          <a:p>
            <a:pPr algn="ctr"/>
            <a:r>
              <a:rPr lang="en-US" sz="1000" dirty="0" smtClean="0"/>
              <a:t>Ulva &amp; other macrophytes</a:t>
            </a:r>
          </a:p>
        </p:txBody>
      </p:sp>
      <p:sp>
        <p:nvSpPr>
          <p:cNvPr id="103" name="TextBox 102"/>
          <p:cNvSpPr txBox="1"/>
          <p:nvPr/>
        </p:nvSpPr>
        <p:spPr>
          <a:xfrm>
            <a:off x="-36449" y="3153595"/>
            <a:ext cx="753062" cy="400110"/>
          </a:xfrm>
          <a:prstGeom prst="rect">
            <a:avLst/>
          </a:prstGeom>
          <a:noFill/>
        </p:spPr>
        <p:txBody>
          <a:bodyPr wrap="square" rtlCol="0">
            <a:spAutoFit/>
          </a:bodyPr>
          <a:lstStyle/>
          <a:p>
            <a:pPr algn="ctr"/>
            <a:r>
              <a:rPr lang="en-US" sz="1000" dirty="0" smtClean="0"/>
              <a:t>Mouth</a:t>
            </a:r>
          </a:p>
          <a:p>
            <a:pPr algn="ctr"/>
            <a:r>
              <a:rPr lang="en-US" sz="1000" dirty="0" smtClean="0"/>
              <a:t>(</a:t>
            </a:r>
            <a:r>
              <a:rPr lang="en-US" sz="1000" dirty="0" smtClean="0">
                <a:sym typeface="Wingdings" panose="05000000000000000000" pitchFamily="2" charset="2"/>
              </a:rPr>
              <a:t> ocean)</a:t>
            </a:r>
            <a:endParaRPr lang="en-US" sz="1000" dirty="0" smtClean="0"/>
          </a:p>
        </p:txBody>
      </p:sp>
      <p:sp>
        <p:nvSpPr>
          <p:cNvPr id="108" name="TextBox 107"/>
          <p:cNvSpPr txBox="1"/>
          <p:nvPr/>
        </p:nvSpPr>
        <p:spPr>
          <a:xfrm rot="1547348">
            <a:off x="8312116" y="4388856"/>
            <a:ext cx="753062" cy="246221"/>
          </a:xfrm>
          <a:prstGeom prst="rect">
            <a:avLst/>
          </a:prstGeom>
          <a:noFill/>
        </p:spPr>
        <p:txBody>
          <a:bodyPr wrap="square" rtlCol="0">
            <a:spAutoFit/>
          </a:bodyPr>
          <a:lstStyle/>
          <a:p>
            <a:pPr algn="ctr"/>
            <a:r>
              <a:rPr lang="en-US" sz="1000" dirty="0" smtClean="0"/>
              <a:t>Tributaries</a:t>
            </a:r>
          </a:p>
        </p:txBody>
      </p:sp>
      <p:sp>
        <p:nvSpPr>
          <p:cNvPr id="113" name="TextBox 112"/>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sp>
        <p:nvSpPr>
          <p:cNvPr id="114" name="TextBox 113"/>
          <p:cNvSpPr txBox="1"/>
          <p:nvPr/>
        </p:nvSpPr>
        <p:spPr>
          <a:xfrm>
            <a:off x="7933738" y="1817715"/>
            <a:ext cx="753062" cy="400110"/>
          </a:xfrm>
          <a:prstGeom prst="rect">
            <a:avLst/>
          </a:prstGeom>
          <a:noFill/>
        </p:spPr>
        <p:txBody>
          <a:bodyPr wrap="square" rtlCol="0">
            <a:spAutoFit/>
          </a:bodyPr>
          <a:lstStyle/>
          <a:p>
            <a:pPr algn="ctr"/>
            <a:r>
              <a:rPr lang="en-US" sz="1000" dirty="0" smtClean="0"/>
              <a:t>Intertidal zone</a:t>
            </a:r>
          </a:p>
        </p:txBody>
      </p:sp>
      <p:cxnSp>
        <p:nvCxnSpPr>
          <p:cNvPr id="115" name="Straight Arrow Connector 114"/>
          <p:cNvCxnSpPr/>
          <p:nvPr/>
        </p:nvCxnSpPr>
        <p:spPr>
          <a:xfrm flipV="1">
            <a:off x="7533571" y="1560717"/>
            <a:ext cx="833703" cy="757901"/>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132923" y="4274834"/>
            <a:ext cx="753062" cy="246221"/>
          </a:xfrm>
          <a:prstGeom prst="rect">
            <a:avLst/>
          </a:prstGeom>
          <a:noFill/>
        </p:spPr>
        <p:txBody>
          <a:bodyPr wrap="square" rtlCol="0">
            <a:spAutoFit/>
          </a:bodyPr>
          <a:lstStyle/>
          <a:p>
            <a:pPr algn="ctr"/>
            <a:r>
              <a:rPr lang="en-US" sz="1000" dirty="0" smtClean="0"/>
              <a:t>Mudflats</a:t>
            </a:r>
          </a:p>
        </p:txBody>
      </p:sp>
      <p:grpSp>
        <p:nvGrpSpPr>
          <p:cNvPr id="117" name="Group 116"/>
          <p:cNvGrpSpPr/>
          <p:nvPr/>
        </p:nvGrpSpPr>
        <p:grpSpPr>
          <a:xfrm>
            <a:off x="7424881" y="2819400"/>
            <a:ext cx="1767240" cy="1345116"/>
            <a:chOff x="7292369" y="2715044"/>
            <a:chExt cx="1767240" cy="1345116"/>
          </a:xfrm>
        </p:grpSpPr>
        <p:pic>
          <p:nvPicPr>
            <p:cNvPr id="118"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9"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0"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1" name="TextBox 120"/>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spTree>
    <p:extLst>
      <p:ext uri="{BB962C8B-B14F-4D97-AF65-F5344CB8AC3E}">
        <p14:creationId xmlns:p14="http://schemas.microsoft.com/office/powerpoint/2010/main" val="3058230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14" name="TextBox 113"/>
          <p:cNvSpPr txBox="1"/>
          <p:nvPr/>
        </p:nvSpPr>
        <p:spPr>
          <a:xfrm>
            <a:off x="7243967" y="341878"/>
            <a:ext cx="1823833" cy="307777"/>
          </a:xfrm>
          <a:prstGeom prst="rect">
            <a:avLst/>
          </a:prstGeom>
          <a:noFill/>
        </p:spPr>
        <p:txBody>
          <a:bodyPr wrap="none" rtlCol="0">
            <a:spAutoFit/>
          </a:bodyPr>
          <a:lstStyle/>
          <a:p>
            <a:r>
              <a:rPr lang="en-US" sz="1400" dirty="0" smtClean="0">
                <a:solidFill>
                  <a:srgbClr val="00B050"/>
                </a:solidFill>
              </a:rPr>
              <a:t>Food web connections</a:t>
            </a:r>
            <a:endParaRPr lang="en-US" sz="1400" dirty="0">
              <a:solidFill>
                <a:srgbClr val="00B050"/>
              </a:solidFill>
            </a:endParaRPr>
          </a:p>
        </p:txBody>
      </p:sp>
      <p:sp>
        <p:nvSpPr>
          <p:cNvPr id="117" name="Arc 116"/>
          <p:cNvSpPr/>
          <p:nvPr/>
        </p:nvSpPr>
        <p:spPr>
          <a:xfrm rot="10017660" flipH="1" flipV="1">
            <a:off x="7396238" y="1840817"/>
            <a:ext cx="294158" cy="751993"/>
          </a:xfrm>
          <a:prstGeom prst="arc">
            <a:avLst>
              <a:gd name="adj1" fmla="val 16459311"/>
              <a:gd name="adj2" fmla="val 369668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Arc 117"/>
          <p:cNvSpPr/>
          <p:nvPr/>
        </p:nvSpPr>
        <p:spPr>
          <a:xfrm rot="21155912" flipH="1" flipV="1">
            <a:off x="5923490" y="3669963"/>
            <a:ext cx="270602" cy="888308"/>
          </a:xfrm>
          <a:prstGeom prst="arc">
            <a:avLst>
              <a:gd name="adj1" fmla="val 17044549"/>
              <a:gd name="adj2" fmla="val 288746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Arc 118"/>
          <p:cNvSpPr/>
          <p:nvPr/>
        </p:nvSpPr>
        <p:spPr>
          <a:xfrm rot="5083749" flipV="1">
            <a:off x="7080146" y="4802675"/>
            <a:ext cx="303714" cy="1335352"/>
          </a:xfrm>
          <a:prstGeom prst="arc">
            <a:avLst>
              <a:gd name="adj1" fmla="val 16680650"/>
              <a:gd name="adj2" fmla="val 4250625"/>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0" name="Arc 119"/>
          <p:cNvSpPr/>
          <p:nvPr/>
        </p:nvSpPr>
        <p:spPr>
          <a:xfrm rot="20970049" flipH="1" flipV="1">
            <a:off x="1534413" y="2279496"/>
            <a:ext cx="478392" cy="1335352"/>
          </a:xfrm>
          <a:prstGeom prst="arc">
            <a:avLst>
              <a:gd name="adj1" fmla="val 17044549"/>
              <a:gd name="adj2" fmla="val 369277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Arc 120"/>
          <p:cNvSpPr/>
          <p:nvPr/>
        </p:nvSpPr>
        <p:spPr>
          <a:xfrm rot="18974295" flipH="1" flipV="1">
            <a:off x="2920865" y="2177774"/>
            <a:ext cx="397932" cy="2902204"/>
          </a:xfrm>
          <a:prstGeom prst="arc">
            <a:avLst>
              <a:gd name="adj1" fmla="val 16451940"/>
              <a:gd name="adj2" fmla="val 522856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Arc 121"/>
          <p:cNvSpPr/>
          <p:nvPr/>
        </p:nvSpPr>
        <p:spPr>
          <a:xfrm rot="15537017" flipH="1" flipV="1">
            <a:off x="4050232" y="3605307"/>
            <a:ext cx="772041" cy="3484403"/>
          </a:xfrm>
          <a:prstGeom prst="arc">
            <a:avLst>
              <a:gd name="adj1" fmla="val 16379111"/>
              <a:gd name="adj2" fmla="val 512945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4" name="Arc 123"/>
          <p:cNvSpPr/>
          <p:nvPr/>
        </p:nvSpPr>
        <p:spPr>
          <a:xfrm rot="10421222" flipV="1">
            <a:off x="1067591" y="2163726"/>
            <a:ext cx="796807" cy="2830247"/>
          </a:xfrm>
          <a:prstGeom prst="arc">
            <a:avLst>
              <a:gd name="adj1" fmla="val 16665410"/>
              <a:gd name="adj2" fmla="val 498351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Arc 125"/>
          <p:cNvSpPr/>
          <p:nvPr/>
        </p:nvSpPr>
        <p:spPr>
          <a:xfrm rot="13539952" flipH="1" flipV="1">
            <a:off x="2787533" y="2874825"/>
            <a:ext cx="891390" cy="2761143"/>
          </a:xfrm>
          <a:prstGeom prst="arc">
            <a:avLst>
              <a:gd name="adj1" fmla="val 17169713"/>
              <a:gd name="adj2" fmla="val 4396616"/>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Arc 126"/>
          <p:cNvSpPr/>
          <p:nvPr/>
        </p:nvSpPr>
        <p:spPr>
          <a:xfrm rot="4847417" flipH="1" flipV="1">
            <a:off x="4765911" y="2430314"/>
            <a:ext cx="478392" cy="1051979"/>
          </a:xfrm>
          <a:prstGeom prst="arc">
            <a:avLst>
              <a:gd name="adj1" fmla="val 16267577"/>
              <a:gd name="adj2" fmla="val 2625166"/>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8" name="Arc 127"/>
          <p:cNvSpPr/>
          <p:nvPr/>
        </p:nvSpPr>
        <p:spPr>
          <a:xfrm rot="19923499" flipH="1" flipV="1">
            <a:off x="3597960" y="1863047"/>
            <a:ext cx="478392" cy="1335352"/>
          </a:xfrm>
          <a:prstGeom prst="arc">
            <a:avLst>
              <a:gd name="adj1" fmla="val 17044549"/>
              <a:gd name="adj2" fmla="val 21432077"/>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Arc 128"/>
          <p:cNvSpPr/>
          <p:nvPr/>
        </p:nvSpPr>
        <p:spPr>
          <a:xfrm rot="4592456" flipH="1" flipV="1">
            <a:off x="4187310" y="1215094"/>
            <a:ext cx="434591" cy="1335352"/>
          </a:xfrm>
          <a:prstGeom prst="arc">
            <a:avLst>
              <a:gd name="adj1" fmla="val 16399230"/>
              <a:gd name="adj2" fmla="val 407750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0" name="Arc 129"/>
          <p:cNvSpPr/>
          <p:nvPr/>
        </p:nvSpPr>
        <p:spPr>
          <a:xfrm rot="21222513" flipV="1">
            <a:off x="5329752" y="1694542"/>
            <a:ext cx="403826" cy="1335352"/>
          </a:xfrm>
          <a:prstGeom prst="arc">
            <a:avLst>
              <a:gd name="adj1" fmla="val 17044549"/>
              <a:gd name="adj2" fmla="val 37847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1" name="Arc 130"/>
          <p:cNvSpPr/>
          <p:nvPr/>
        </p:nvSpPr>
        <p:spPr>
          <a:xfrm rot="5122622" flipV="1">
            <a:off x="5200317" y="4287096"/>
            <a:ext cx="356877" cy="1062712"/>
          </a:xfrm>
          <a:prstGeom prst="arc">
            <a:avLst>
              <a:gd name="adj1" fmla="val 16628022"/>
              <a:gd name="adj2" fmla="val 4348412"/>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 name="Arc 132"/>
          <p:cNvSpPr/>
          <p:nvPr/>
        </p:nvSpPr>
        <p:spPr>
          <a:xfrm rot="9687254" flipH="1">
            <a:off x="3990481" y="2885019"/>
            <a:ext cx="478392" cy="1732075"/>
          </a:xfrm>
          <a:prstGeom prst="arc">
            <a:avLst>
              <a:gd name="adj1" fmla="val 17044549"/>
              <a:gd name="adj2" fmla="val 21432077"/>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4" name="Arc 133"/>
          <p:cNvSpPr/>
          <p:nvPr/>
        </p:nvSpPr>
        <p:spPr>
          <a:xfrm rot="3451840" flipV="1">
            <a:off x="3196415" y="2701031"/>
            <a:ext cx="351274" cy="1809128"/>
          </a:xfrm>
          <a:prstGeom prst="arc">
            <a:avLst>
              <a:gd name="adj1" fmla="val 16395336"/>
              <a:gd name="adj2" fmla="val 480412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Arc 136"/>
          <p:cNvSpPr/>
          <p:nvPr/>
        </p:nvSpPr>
        <p:spPr>
          <a:xfrm rot="1040897" flipV="1">
            <a:off x="5996244" y="1900462"/>
            <a:ext cx="486832" cy="938474"/>
          </a:xfrm>
          <a:prstGeom prst="arc">
            <a:avLst>
              <a:gd name="adj1" fmla="val 17044549"/>
              <a:gd name="adj2" fmla="val 189842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8" name="Arc 137"/>
          <p:cNvSpPr/>
          <p:nvPr/>
        </p:nvSpPr>
        <p:spPr>
          <a:xfrm rot="5033096" flipV="1">
            <a:off x="5417899" y="369610"/>
            <a:ext cx="569160" cy="3336193"/>
          </a:xfrm>
          <a:prstGeom prst="arc">
            <a:avLst>
              <a:gd name="adj1" fmla="val 16399230"/>
              <a:gd name="adj2" fmla="val 4077503"/>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Sun 138"/>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seaweedindustry.com/sites/default/files/seaweed-images/Ulva-pertusa-04.jpg"/>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3742369" y="6330974"/>
            <a:ext cx="857082" cy="400110"/>
          </a:xfrm>
          <a:prstGeom prst="rect">
            <a:avLst/>
          </a:prstGeom>
          <a:noFill/>
        </p:spPr>
        <p:txBody>
          <a:bodyPr wrap="square" rtlCol="0">
            <a:spAutoFit/>
          </a:bodyPr>
          <a:lstStyle/>
          <a:p>
            <a:pPr algn="ctr"/>
            <a:r>
              <a:rPr lang="en-US" sz="1000" dirty="0" smtClean="0"/>
              <a:t>Ulva &amp; other macrophytes</a:t>
            </a:r>
          </a:p>
        </p:txBody>
      </p:sp>
      <p:sp>
        <p:nvSpPr>
          <p:cNvPr id="125" name="Arc 124"/>
          <p:cNvSpPr/>
          <p:nvPr/>
        </p:nvSpPr>
        <p:spPr>
          <a:xfrm rot="20790236" flipH="1" flipV="1">
            <a:off x="4369017" y="5082646"/>
            <a:ext cx="331196" cy="1270356"/>
          </a:xfrm>
          <a:prstGeom prst="arc">
            <a:avLst>
              <a:gd name="adj1" fmla="val 16628022"/>
              <a:gd name="adj2" fmla="val 466769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5" name="Arc 134"/>
          <p:cNvSpPr/>
          <p:nvPr/>
        </p:nvSpPr>
        <p:spPr>
          <a:xfrm rot="18456727" flipH="1" flipV="1">
            <a:off x="4859361" y="4131332"/>
            <a:ext cx="660975" cy="2163325"/>
          </a:xfrm>
          <a:prstGeom prst="arc">
            <a:avLst>
              <a:gd name="adj1" fmla="val 16680650"/>
              <a:gd name="adj2" fmla="val 3039878"/>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40" name="Group 139"/>
          <p:cNvGrpSpPr/>
          <p:nvPr/>
        </p:nvGrpSpPr>
        <p:grpSpPr>
          <a:xfrm>
            <a:off x="7424881" y="2819400"/>
            <a:ext cx="1767240" cy="1345116"/>
            <a:chOff x="7292369" y="2715044"/>
            <a:chExt cx="1767240" cy="1345116"/>
          </a:xfrm>
        </p:grpSpPr>
        <p:pic>
          <p:nvPicPr>
            <p:cNvPr id="141"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2"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3" name="Picture 10" descr="http://nas.er.usgs.gov/XIMAGESERVERX/2008/20081007182537.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4" name="TextBox 143"/>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sp>
        <p:nvSpPr>
          <p:cNvPr id="132" name="Arc 131"/>
          <p:cNvSpPr/>
          <p:nvPr/>
        </p:nvSpPr>
        <p:spPr>
          <a:xfrm rot="11393326" flipH="1" flipV="1">
            <a:off x="8015223" y="3876127"/>
            <a:ext cx="637851" cy="1335352"/>
          </a:xfrm>
          <a:prstGeom prst="arc">
            <a:avLst>
              <a:gd name="adj1" fmla="val 17646898"/>
              <a:gd name="adj2" fmla="val 3066304"/>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 name="Arc 144"/>
          <p:cNvSpPr/>
          <p:nvPr/>
        </p:nvSpPr>
        <p:spPr>
          <a:xfrm rot="16641655">
            <a:off x="4190441" y="2428031"/>
            <a:ext cx="351274" cy="3957723"/>
          </a:xfrm>
          <a:prstGeom prst="arc">
            <a:avLst>
              <a:gd name="adj1" fmla="val 16395336"/>
              <a:gd name="adj2" fmla="val 519408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6" name="Arc 145"/>
          <p:cNvSpPr/>
          <p:nvPr/>
        </p:nvSpPr>
        <p:spPr>
          <a:xfrm rot="6354964" flipV="1">
            <a:off x="3119894" y="3650475"/>
            <a:ext cx="243126" cy="1536429"/>
          </a:xfrm>
          <a:prstGeom prst="arc">
            <a:avLst>
              <a:gd name="adj1" fmla="val 16395336"/>
              <a:gd name="adj2" fmla="val 519408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rot="7567379">
            <a:off x="4362473" y="1603148"/>
            <a:ext cx="655520" cy="3919487"/>
          </a:xfrm>
          <a:prstGeom prst="arc">
            <a:avLst>
              <a:gd name="adj1" fmla="val 16395336"/>
              <a:gd name="adj2" fmla="val 5194081"/>
            </a:avLst>
          </a:prstGeom>
          <a:ln w="57150">
            <a:solidFill>
              <a:srgbClr val="00B050"/>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TextBox 157"/>
          <p:cNvSpPr txBox="1"/>
          <p:nvPr/>
        </p:nvSpPr>
        <p:spPr>
          <a:xfrm>
            <a:off x="-36449" y="3153595"/>
            <a:ext cx="753062" cy="400110"/>
          </a:xfrm>
          <a:prstGeom prst="rect">
            <a:avLst/>
          </a:prstGeom>
          <a:noFill/>
        </p:spPr>
        <p:txBody>
          <a:bodyPr wrap="square" rtlCol="0">
            <a:spAutoFit/>
          </a:bodyPr>
          <a:lstStyle/>
          <a:p>
            <a:pPr algn="ctr"/>
            <a:r>
              <a:rPr lang="en-US" sz="1000" dirty="0" smtClean="0"/>
              <a:t>Mouth</a:t>
            </a:r>
          </a:p>
          <a:p>
            <a:pPr algn="ctr"/>
            <a:r>
              <a:rPr lang="en-US" sz="1000" dirty="0" smtClean="0"/>
              <a:t>(</a:t>
            </a:r>
            <a:r>
              <a:rPr lang="en-US" sz="1000" dirty="0" smtClean="0">
                <a:sym typeface="Wingdings" panose="05000000000000000000" pitchFamily="2" charset="2"/>
              </a:rPr>
              <a:t> ocean)</a:t>
            </a:r>
            <a:endParaRPr lang="en-US" sz="1000" dirty="0" smtClean="0"/>
          </a:p>
        </p:txBody>
      </p:sp>
      <p:sp>
        <p:nvSpPr>
          <p:cNvPr id="159" name="TextBox 158"/>
          <p:cNvSpPr txBox="1"/>
          <p:nvPr/>
        </p:nvSpPr>
        <p:spPr>
          <a:xfrm rot="1547348">
            <a:off x="8312116" y="4388856"/>
            <a:ext cx="753062" cy="246221"/>
          </a:xfrm>
          <a:prstGeom prst="rect">
            <a:avLst/>
          </a:prstGeom>
          <a:noFill/>
        </p:spPr>
        <p:txBody>
          <a:bodyPr wrap="square" rtlCol="0">
            <a:spAutoFit/>
          </a:bodyPr>
          <a:lstStyle/>
          <a:p>
            <a:pPr algn="ctr"/>
            <a:r>
              <a:rPr lang="en-US" sz="1000" dirty="0" smtClean="0"/>
              <a:t>Tributaries</a:t>
            </a:r>
          </a:p>
        </p:txBody>
      </p:sp>
      <p:sp>
        <p:nvSpPr>
          <p:cNvPr id="160" name="TextBox 159"/>
          <p:cNvSpPr txBox="1"/>
          <p:nvPr/>
        </p:nvSpPr>
        <p:spPr>
          <a:xfrm>
            <a:off x="7933738" y="1817715"/>
            <a:ext cx="753062" cy="400110"/>
          </a:xfrm>
          <a:prstGeom prst="rect">
            <a:avLst/>
          </a:prstGeom>
          <a:noFill/>
        </p:spPr>
        <p:txBody>
          <a:bodyPr wrap="square" rtlCol="0">
            <a:spAutoFit/>
          </a:bodyPr>
          <a:lstStyle/>
          <a:p>
            <a:pPr algn="ctr"/>
            <a:r>
              <a:rPr lang="en-US" sz="1000" dirty="0" smtClean="0"/>
              <a:t>Intertidal zone</a:t>
            </a:r>
          </a:p>
        </p:txBody>
      </p:sp>
      <p:cxnSp>
        <p:nvCxnSpPr>
          <p:cNvPr id="161" name="Straight Arrow Connector 160"/>
          <p:cNvCxnSpPr/>
          <p:nvPr/>
        </p:nvCxnSpPr>
        <p:spPr>
          <a:xfrm flipV="1">
            <a:off x="7533571" y="1560717"/>
            <a:ext cx="833703" cy="757901"/>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132923" y="4274834"/>
            <a:ext cx="753062" cy="246221"/>
          </a:xfrm>
          <a:prstGeom prst="rect">
            <a:avLst/>
          </a:prstGeom>
          <a:noFill/>
        </p:spPr>
        <p:txBody>
          <a:bodyPr wrap="square" rtlCol="0">
            <a:spAutoFit/>
          </a:bodyPr>
          <a:lstStyle/>
          <a:p>
            <a:pPr algn="ctr"/>
            <a:r>
              <a:rPr lang="en-US" sz="1000" dirty="0" smtClean="0"/>
              <a:t>Mudflats</a:t>
            </a:r>
          </a:p>
        </p:txBody>
      </p:sp>
    </p:spTree>
    <p:extLst>
      <p:ext uri="{BB962C8B-B14F-4D97-AF65-F5344CB8AC3E}">
        <p14:creationId xmlns:p14="http://schemas.microsoft.com/office/powerpoint/2010/main" val="264853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15" name="TextBox 114"/>
          <p:cNvSpPr txBox="1"/>
          <p:nvPr/>
        </p:nvSpPr>
        <p:spPr>
          <a:xfrm>
            <a:off x="7735824" y="588550"/>
            <a:ext cx="1301895" cy="307777"/>
          </a:xfrm>
          <a:prstGeom prst="rect">
            <a:avLst/>
          </a:prstGeom>
          <a:noFill/>
        </p:spPr>
        <p:txBody>
          <a:bodyPr wrap="none" rtlCol="0">
            <a:spAutoFit/>
          </a:bodyPr>
          <a:lstStyle/>
          <a:p>
            <a:r>
              <a:rPr lang="en-US" sz="1400" dirty="0" smtClean="0">
                <a:ln w="0">
                  <a:noFill/>
                </a:ln>
                <a:solidFill>
                  <a:srgbClr val="FFFF00"/>
                </a:solidFill>
                <a:effectLst>
                  <a:outerShdw blurRad="38100" dist="38100" dir="2700000" algn="tl">
                    <a:srgbClr val="000000">
                      <a:alpha val="43137"/>
                    </a:srgbClr>
                  </a:outerShdw>
                </a:effectLst>
              </a:rPr>
              <a:t>Physical drivers</a:t>
            </a:r>
            <a:endParaRPr lang="en-US" sz="1400" dirty="0">
              <a:ln w="0">
                <a:noFill/>
              </a:ln>
              <a:solidFill>
                <a:srgbClr val="FFFF00"/>
              </a:solidFill>
              <a:effectLst>
                <a:outerShdw blurRad="38100" dist="38100" dir="2700000" algn="tl">
                  <a:srgbClr val="000000">
                    <a:alpha val="43137"/>
                  </a:srgbClr>
                </a:outerShdw>
              </a:effectLst>
            </a:endParaRPr>
          </a:p>
        </p:txBody>
      </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Arc 138"/>
          <p:cNvSpPr/>
          <p:nvPr/>
        </p:nvSpPr>
        <p:spPr>
          <a:xfrm rot="9222167" flipV="1">
            <a:off x="4440606" y="1084292"/>
            <a:ext cx="555625" cy="1239410"/>
          </a:xfrm>
          <a:prstGeom prst="arc">
            <a:avLst>
              <a:gd name="adj1" fmla="val 16262932"/>
              <a:gd name="adj2" fmla="val 4356157"/>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0" name="TextBox 139"/>
          <p:cNvSpPr txBox="1"/>
          <p:nvPr/>
        </p:nvSpPr>
        <p:spPr>
          <a:xfrm>
            <a:off x="4953256" y="398983"/>
            <a:ext cx="984363" cy="646331"/>
          </a:xfrm>
          <a:prstGeom prst="rect">
            <a:avLst/>
          </a:prstGeom>
          <a:noFill/>
        </p:spPr>
        <p:txBody>
          <a:bodyPr wrap="square" rtlCol="0">
            <a:spAutoFit/>
          </a:bodyPr>
          <a:lstStyle/>
          <a:p>
            <a:pPr algn="ctr"/>
            <a:r>
              <a:rPr lang="en-US" b="1" dirty="0" smtClean="0">
                <a:solidFill>
                  <a:srgbClr val="FFFF00"/>
                </a:solidFill>
                <a:effectLst>
                  <a:outerShdw blurRad="38100" dist="38100" dir="2700000" algn="tl">
                    <a:srgbClr val="000000">
                      <a:alpha val="43137"/>
                    </a:srgbClr>
                  </a:outerShdw>
                </a:effectLst>
              </a:rPr>
              <a:t>Solar energy</a:t>
            </a:r>
            <a:endParaRPr lang="en-US" b="1" dirty="0">
              <a:solidFill>
                <a:srgbClr val="FFFF00"/>
              </a:solidFill>
              <a:effectLst>
                <a:outerShdw blurRad="38100" dist="38100" dir="2700000" algn="tl">
                  <a:srgbClr val="000000">
                    <a:alpha val="43137"/>
                  </a:srgbClr>
                </a:outerShdw>
              </a:effectLst>
            </a:endParaRPr>
          </a:p>
        </p:txBody>
      </p:sp>
      <p:sp>
        <p:nvSpPr>
          <p:cNvPr id="141" name="Arc 140"/>
          <p:cNvSpPr/>
          <p:nvPr/>
        </p:nvSpPr>
        <p:spPr>
          <a:xfrm rot="10337844" flipH="1" flipV="1">
            <a:off x="2642315" y="852734"/>
            <a:ext cx="307196" cy="2637711"/>
          </a:xfrm>
          <a:prstGeom prst="arc">
            <a:avLst>
              <a:gd name="adj1" fmla="val 16341553"/>
              <a:gd name="adj2" fmla="val 5232401"/>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TextBox 141"/>
          <p:cNvSpPr txBox="1"/>
          <p:nvPr/>
        </p:nvSpPr>
        <p:spPr>
          <a:xfrm>
            <a:off x="2514600" y="1210270"/>
            <a:ext cx="1850044" cy="923330"/>
          </a:xfrm>
          <a:prstGeom prst="rect">
            <a:avLst/>
          </a:prstGeom>
          <a:noFill/>
        </p:spPr>
        <p:txBody>
          <a:bodyPr wrap="square" rtlCol="0">
            <a:spAutoFit/>
          </a:bodyPr>
          <a:lstStyle/>
          <a:p>
            <a:pPr algn="ctr"/>
            <a:r>
              <a:rPr lang="en-US" b="1" dirty="0" smtClean="0">
                <a:solidFill>
                  <a:srgbClr val="FFFF00"/>
                </a:solidFill>
              </a:rPr>
              <a:t>Climate</a:t>
            </a:r>
          </a:p>
          <a:p>
            <a:pPr algn="ctr"/>
            <a:r>
              <a:rPr lang="en-US" b="1" dirty="0" smtClean="0">
                <a:solidFill>
                  <a:srgbClr val="FFFF00"/>
                </a:solidFill>
              </a:rPr>
              <a:t>Change </a:t>
            </a:r>
          </a:p>
          <a:p>
            <a:pPr algn="ctr"/>
            <a:r>
              <a:rPr lang="en-US" b="1" dirty="0" smtClean="0">
                <a:solidFill>
                  <a:srgbClr val="FFFF00"/>
                </a:solidFill>
              </a:rPr>
              <a:t>(</a:t>
            </a:r>
            <a:r>
              <a:rPr lang="en-US" sz="1200" b="1" dirty="0" smtClean="0">
                <a:solidFill>
                  <a:srgbClr val="FFFF00"/>
                </a:solidFill>
              </a:rPr>
              <a:t>including OA)</a:t>
            </a:r>
            <a:endParaRPr lang="en-US" sz="1200" b="1" dirty="0">
              <a:solidFill>
                <a:srgbClr val="FFFF00"/>
              </a:solidFill>
            </a:endParaRPr>
          </a:p>
        </p:txBody>
      </p:sp>
      <p:grpSp>
        <p:nvGrpSpPr>
          <p:cNvPr id="2" name="Group 1"/>
          <p:cNvGrpSpPr/>
          <p:nvPr/>
        </p:nvGrpSpPr>
        <p:grpSpPr>
          <a:xfrm>
            <a:off x="0" y="3352800"/>
            <a:ext cx="1604161" cy="1126481"/>
            <a:chOff x="5959995" y="4508763"/>
            <a:chExt cx="1604161" cy="1126481"/>
          </a:xfrm>
        </p:grpSpPr>
        <p:sp>
          <p:nvSpPr>
            <p:cNvPr id="143" name="Arc 142"/>
            <p:cNvSpPr/>
            <p:nvPr/>
          </p:nvSpPr>
          <p:spPr>
            <a:xfrm rot="13746102" flipV="1">
              <a:off x="6198835" y="4269923"/>
              <a:ext cx="1126481" cy="1604161"/>
            </a:xfrm>
            <a:prstGeom prst="arc">
              <a:avLst>
                <a:gd name="adj1" fmla="val 16341553"/>
                <a:gd name="adj2" fmla="val 10743422"/>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4" name="TextBox 143"/>
            <p:cNvSpPr txBox="1"/>
            <p:nvPr/>
          </p:nvSpPr>
          <p:spPr>
            <a:xfrm>
              <a:off x="6151937" y="4588177"/>
              <a:ext cx="1241158" cy="923330"/>
            </a:xfrm>
            <a:prstGeom prst="rect">
              <a:avLst/>
            </a:prstGeom>
            <a:noFill/>
          </p:spPr>
          <p:txBody>
            <a:bodyPr wrap="square" rtlCol="0">
              <a:spAutoFit/>
            </a:bodyPr>
            <a:lstStyle/>
            <a:p>
              <a:pPr algn="ctr"/>
              <a:r>
                <a:rPr lang="en-US" b="1" dirty="0" smtClean="0">
                  <a:solidFill>
                    <a:srgbClr val="FFFF00"/>
                  </a:solidFill>
                </a:rPr>
                <a:t>Tides, Upwelling, Plumes</a:t>
              </a:r>
            </a:p>
          </p:txBody>
        </p:sp>
      </p:grpSp>
      <p:sp>
        <p:nvSpPr>
          <p:cNvPr id="145" name="Sun 144"/>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Arc 145"/>
          <p:cNvSpPr/>
          <p:nvPr/>
        </p:nvSpPr>
        <p:spPr>
          <a:xfrm rot="16200000" flipV="1">
            <a:off x="6325641" y="2641164"/>
            <a:ext cx="555625" cy="2352781"/>
          </a:xfrm>
          <a:prstGeom prst="arc">
            <a:avLst>
              <a:gd name="adj1" fmla="val 16262932"/>
              <a:gd name="adj2" fmla="val 4356157"/>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7" name="TextBox 146"/>
          <p:cNvSpPr txBox="1"/>
          <p:nvPr/>
        </p:nvSpPr>
        <p:spPr>
          <a:xfrm>
            <a:off x="6926795" y="3807972"/>
            <a:ext cx="1278312" cy="646331"/>
          </a:xfrm>
          <a:prstGeom prst="rect">
            <a:avLst/>
          </a:prstGeom>
          <a:noFill/>
        </p:spPr>
        <p:txBody>
          <a:bodyPr wrap="square" rtlCol="0">
            <a:spAutoFit/>
          </a:bodyPr>
          <a:lstStyle/>
          <a:p>
            <a:pPr algn="ctr"/>
            <a:r>
              <a:rPr lang="en-US" b="1" dirty="0" smtClean="0">
                <a:solidFill>
                  <a:srgbClr val="FFFF00"/>
                </a:solidFill>
              </a:rPr>
              <a:t>Freshwater input</a:t>
            </a:r>
          </a:p>
        </p:txBody>
      </p:sp>
      <p:sp>
        <p:nvSpPr>
          <p:cNvPr id="148" name="Arc 147"/>
          <p:cNvSpPr/>
          <p:nvPr/>
        </p:nvSpPr>
        <p:spPr>
          <a:xfrm rot="298837" flipH="1" flipV="1">
            <a:off x="3271983" y="4653536"/>
            <a:ext cx="474508" cy="995563"/>
          </a:xfrm>
          <a:prstGeom prst="arc">
            <a:avLst>
              <a:gd name="adj1" fmla="val 16262932"/>
              <a:gd name="adj2" fmla="val 1986023"/>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9" name="TextBox 148"/>
          <p:cNvSpPr txBox="1"/>
          <p:nvPr/>
        </p:nvSpPr>
        <p:spPr>
          <a:xfrm>
            <a:off x="2598874" y="5638800"/>
            <a:ext cx="1662660" cy="1015663"/>
          </a:xfrm>
          <a:prstGeom prst="rect">
            <a:avLst/>
          </a:prstGeom>
          <a:noFill/>
        </p:spPr>
        <p:txBody>
          <a:bodyPr wrap="square" rtlCol="0">
            <a:spAutoFit/>
          </a:bodyPr>
          <a:lstStyle/>
          <a:p>
            <a:pPr algn="ctr"/>
            <a:r>
              <a:rPr lang="en-US" b="1" dirty="0" smtClean="0">
                <a:solidFill>
                  <a:srgbClr val="FFFF00"/>
                </a:solidFill>
              </a:rPr>
              <a:t>Sediment </a:t>
            </a:r>
          </a:p>
          <a:p>
            <a:pPr algn="ctr"/>
            <a:r>
              <a:rPr lang="en-US" b="1" dirty="0" smtClean="0">
                <a:solidFill>
                  <a:srgbClr val="FFFF00"/>
                </a:solidFill>
              </a:rPr>
              <a:t>input </a:t>
            </a:r>
          </a:p>
          <a:p>
            <a:pPr algn="ctr"/>
            <a:r>
              <a:rPr lang="en-US" sz="1200" b="1" dirty="0" smtClean="0">
                <a:solidFill>
                  <a:srgbClr val="FFFF00"/>
                </a:solidFill>
              </a:rPr>
              <a:t>(Columbia River and local tributaries)</a:t>
            </a:r>
          </a:p>
        </p:txBody>
      </p:sp>
      <p:pic>
        <p:nvPicPr>
          <p:cNvPr id="113" name="Picture 2" descr="https://seaweedindustry.com/sites/default/files/seaweed-images/Ulva-pertusa-04.jpg"/>
          <p:cNvPicPr>
            <a:picLocks noChangeAspect="1" noChangeArrowheads="1"/>
          </p:cNvPicPr>
          <p:nvPr/>
        </p:nvPicPr>
        <p:blipFill rotWithShape="1">
          <a:blip r:embed="rId42" cstate="print">
            <a:extLst>
              <a:ext uri="{BEBA8EAE-BF5A-486C-A8C5-ECC9F3942E4B}">
                <a14:imgProps xmlns:a14="http://schemas.microsoft.com/office/drawing/2010/main">
                  <a14:imgLayer r:embed="rId43">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p:cNvGrpSpPr/>
          <p:nvPr/>
        </p:nvGrpSpPr>
        <p:grpSpPr>
          <a:xfrm>
            <a:off x="7424881" y="2819400"/>
            <a:ext cx="1767240" cy="1345116"/>
            <a:chOff x="7292369" y="2715044"/>
            <a:chExt cx="1767240" cy="1345116"/>
          </a:xfrm>
        </p:grpSpPr>
        <p:pic>
          <p:nvPicPr>
            <p:cNvPr id="116"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7"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8"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sp>
        <p:nvSpPr>
          <p:cNvPr id="121" name="TextBox 120"/>
          <p:cNvSpPr txBox="1"/>
          <p:nvPr/>
        </p:nvSpPr>
        <p:spPr>
          <a:xfrm>
            <a:off x="4515211" y="4637686"/>
            <a:ext cx="2107419" cy="923330"/>
          </a:xfrm>
          <a:prstGeom prst="rect">
            <a:avLst/>
          </a:prstGeom>
          <a:noFill/>
        </p:spPr>
        <p:txBody>
          <a:bodyPr wrap="square" rtlCol="0">
            <a:spAutoFit/>
          </a:bodyPr>
          <a:lstStyle/>
          <a:p>
            <a:pPr algn="ctr"/>
            <a:r>
              <a:rPr lang="en-US" b="1" dirty="0" smtClean="0">
                <a:solidFill>
                  <a:srgbClr val="FFFF00"/>
                </a:solidFill>
              </a:rPr>
              <a:t>Sediment </a:t>
            </a:r>
            <a:r>
              <a:rPr lang="en-US" b="1" dirty="0" err="1" smtClean="0">
                <a:solidFill>
                  <a:srgbClr val="FFFF00"/>
                </a:solidFill>
              </a:rPr>
              <a:t>resuspension</a:t>
            </a:r>
            <a:r>
              <a:rPr lang="en-US" b="1" dirty="0" smtClean="0">
                <a:solidFill>
                  <a:srgbClr val="FFFF00"/>
                </a:solidFill>
              </a:rPr>
              <a:t>/ </a:t>
            </a:r>
            <a:r>
              <a:rPr lang="en-US" b="1" dirty="0" err="1" smtClean="0">
                <a:solidFill>
                  <a:srgbClr val="FFFF00"/>
                </a:solidFill>
              </a:rPr>
              <a:t>bioturbation</a:t>
            </a:r>
            <a:endParaRPr lang="en-US" b="1" dirty="0" smtClean="0">
              <a:solidFill>
                <a:srgbClr val="FFFF00"/>
              </a:solidFill>
            </a:endParaRPr>
          </a:p>
        </p:txBody>
      </p:sp>
      <p:sp>
        <p:nvSpPr>
          <p:cNvPr id="123" name="Arc 122"/>
          <p:cNvSpPr/>
          <p:nvPr/>
        </p:nvSpPr>
        <p:spPr>
          <a:xfrm rot="18791086" flipV="1">
            <a:off x="5431801" y="4002263"/>
            <a:ext cx="654745" cy="829838"/>
          </a:xfrm>
          <a:prstGeom prst="arc">
            <a:avLst>
              <a:gd name="adj1" fmla="val 16341553"/>
              <a:gd name="adj2" fmla="val 10743422"/>
            </a:avLst>
          </a:prstGeom>
          <a:ln w="57150">
            <a:solidFill>
              <a:srgbClr val="FFFF00"/>
            </a:solidFill>
            <a:tailEnd type="arrow"/>
          </a:ln>
          <a:effectLst>
            <a:glow rad="101600">
              <a:srgbClr val="FF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52254" y="398982"/>
            <a:ext cx="1787069" cy="769441"/>
          </a:xfrm>
          <a:prstGeom prst="rect">
            <a:avLst/>
          </a:prstGeom>
          <a:noFill/>
        </p:spPr>
        <p:txBody>
          <a:bodyPr wrap="square" rtlCol="0">
            <a:spAutoFit/>
          </a:bodyPr>
          <a:lstStyle/>
          <a:p>
            <a:r>
              <a:rPr lang="en-US" sz="1100" b="1" dirty="0" smtClean="0">
                <a:solidFill>
                  <a:schemeClr val="accent2">
                    <a:lumMod val="75000"/>
                  </a:schemeClr>
                </a:solidFill>
              </a:rPr>
              <a:t>Other weather stuff relevant to intertidal:</a:t>
            </a:r>
          </a:p>
          <a:p>
            <a:r>
              <a:rPr lang="en-US" sz="1100" b="1" dirty="0" smtClean="0">
                <a:solidFill>
                  <a:schemeClr val="accent2">
                    <a:lumMod val="75000"/>
                  </a:schemeClr>
                </a:solidFill>
              </a:rPr>
              <a:t>Winter storms, desiccation, air temp gradients</a:t>
            </a:r>
            <a:endParaRPr lang="en-US" sz="1100" b="1" dirty="0">
              <a:solidFill>
                <a:schemeClr val="accent2">
                  <a:lumMod val="75000"/>
                </a:schemeClr>
              </a:solidFill>
            </a:endParaRPr>
          </a:p>
        </p:txBody>
      </p:sp>
      <p:sp>
        <p:nvSpPr>
          <p:cNvPr id="132" name="TextBox 131"/>
          <p:cNvSpPr txBox="1"/>
          <p:nvPr/>
        </p:nvSpPr>
        <p:spPr>
          <a:xfrm>
            <a:off x="-36449" y="3153595"/>
            <a:ext cx="753062" cy="400110"/>
          </a:xfrm>
          <a:prstGeom prst="rect">
            <a:avLst/>
          </a:prstGeom>
          <a:noFill/>
        </p:spPr>
        <p:txBody>
          <a:bodyPr wrap="square" rtlCol="0">
            <a:spAutoFit/>
          </a:bodyPr>
          <a:lstStyle/>
          <a:p>
            <a:pPr algn="ctr"/>
            <a:r>
              <a:rPr lang="en-US" sz="1000" dirty="0" smtClean="0"/>
              <a:t>Mouth</a:t>
            </a:r>
          </a:p>
          <a:p>
            <a:pPr algn="ctr"/>
            <a:r>
              <a:rPr lang="en-US" sz="1000" dirty="0" smtClean="0"/>
              <a:t>(</a:t>
            </a:r>
            <a:r>
              <a:rPr lang="en-US" sz="1000" dirty="0" smtClean="0">
                <a:sym typeface="Wingdings" panose="05000000000000000000" pitchFamily="2" charset="2"/>
              </a:rPr>
              <a:t> ocean)</a:t>
            </a:r>
            <a:endParaRPr lang="en-US" sz="1000" dirty="0" smtClean="0"/>
          </a:p>
        </p:txBody>
      </p:sp>
      <p:sp>
        <p:nvSpPr>
          <p:cNvPr id="133" name="TextBox 132"/>
          <p:cNvSpPr txBox="1"/>
          <p:nvPr/>
        </p:nvSpPr>
        <p:spPr>
          <a:xfrm rot="1547348">
            <a:off x="8312116" y="4388856"/>
            <a:ext cx="753062" cy="246221"/>
          </a:xfrm>
          <a:prstGeom prst="rect">
            <a:avLst/>
          </a:prstGeom>
          <a:noFill/>
        </p:spPr>
        <p:txBody>
          <a:bodyPr wrap="square" rtlCol="0">
            <a:spAutoFit/>
          </a:bodyPr>
          <a:lstStyle/>
          <a:p>
            <a:pPr algn="ctr"/>
            <a:r>
              <a:rPr lang="en-US" sz="1000" dirty="0" smtClean="0"/>
              <a:t>Tributaries</a:t>
            </a:r>
          </a:p>
        </p:txBody>
      </p:sp>
      <p:sp>
        <p:nvSpPr>
          <p:cNvPr id="134" name="TextBox 133"/>
          <p:cNvSpPr txBox="1"/>
          <p:nvPr/>
        </p:nvSpPr>
        <p:spPr>
          <a:xfrm>
            <a:off x="7933738" y="1817715"/>
            <a:ext cx="753062" cy="400110"/>
          </a:xfrm>
          <a:prstGeom prst="rect">
            <a:avLst/>
          </a:prstGeom>
          <a:noFill/>
        </p:spPr>
        <p:txBody>
          <a:bodyPr wrap="square" rtlCol="0">
            <a:spAutoFit/>
          </a:bodyPr>
          <a:lstStyle/>
          <a:p>
            <a:pPr algn="ctr"/>
            <a:r>
              <a:rPr lang="en-US" sz="1000" dirty="0" smtClean="0"/>
              <a:t>Intertidal zone</a:t>
            </a:r>
          </a:p>
        </p:txBody>
      </p:sp>
      <p:cxnSp>
        <p:nvCxnSpPr>
          <p:cNvPr id="135" name="Straight Arrow Connector 134"/>
          <p:cNvCxnSpPr/>
          <p:nvPr/>
        </p:nvCxnSpPr>
        <p:spPr>
          <a:xfrm flipV="1">
            <a:off x="7533571" y="1560717"/>
            <a:ext cx="833703" cy="757901"/>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132923" y="4274834"/>
            <a:ext cx="753062" cy="246221"/>
          </a:xfrm>
          <a:prstGeom prst="rect">
            <a:avLst/>
          </a:prstGeom>
          <a:noFill/>
        </p:spPr>
        <p:txBody>
          <a:bodyPr wrap="square" rtlCol="0">
            <a:spAutoFit/>
          </a:bodyPr>
          <a:lstStyle/>
          <a:p>
            <a:pPr algn="ctr"/>
            <a:r>
              <a:rPr lang="en-US" sz="1000" dirty="0" smtClean="0"/>
              <a:t>Mudflats</a:t>
            </a:r>
          </a:p>
        </p:txBody>
      </p:sp>
    </p:spTree>
    <p:extLst>
      <p:ext uri="{BB962C8B-B14F-4D97-AF65-F5344CB8AC3E}">
        <p14:creationId xmlns:p14="http://schemas.microsoft.com/office/powerpoint/2010/main" val="117402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16" name="TextBox 115"/>
          <p:cNvSpPr txBox="1"/>
          <p:nvPr/>
        </p:nvSpPr>
        <p:spPr>
          <a:xfrm>
            <a:off x="6519114" y="890230"/>
            <a:ext cx="2582374" cy="307777"/>
          </a:xfrm>
          <a:prstGeom prst="rect">
            <a:avLst/>
          </a:prstGeom>
          <a:noFill/>
        </p:spPr>
        <p:txBody>
          <a:bodyPr wrap="none" rtlCol="0">
            <a:spAutoFit/>
          </a:bodyPr>
          <a:lstStyle/>
          <a:p>
            <a:r>
              <a:rPr lang="en-US" sz="1400" b="1" dirty="0" smtClean="0">
                <a:solidFill>
                  <a:srgbClr val="7030A0"/>
                </a:solidFill>
              </a:rPr>
              <a:t>Human activities – Grays Harbor</a:t>
            </a:r>
            <a:endParaRPr lang="en-US" sz="1400" b="1" dirty="0">
              <a:solidFill>
                <a:srgbClr val="7030A0"/>
              </a:solidFill>
            </a:endParaRPr>
          </a:p>
        </p:txBody>
      </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Sun 102"/>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Arc 107"/>
          <p:cNvSpPr/>
          <p:nvPr/>
        </p:nvSpPr>
        <p:spPr>
          <a:xfrm flipH="1">
            <a:off x="2802943" y="1491524"/>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3" name="TextBox 112"/>
          <p:cNvSpPr txBox="1"/>
          <p:nvPr/>
        </p:nvSpPr>
        <p:spPr>
          <a:xfrm>
            <a:off x="3188028" y="1362979"/>
            <a:ext cx="1148007" cy="369332"/>
          </a:xfrm>
          <a:prstGeom prst="rect">
            <a:avLst/>
          </a:prstGeom>
          <a:noFill/>
        </p:spPr>
        <p:txBody>
          <a:bodyPr wrap="none" rtlCol="0">
            <a:spAutoFit/>
          </a:bodyPr>
          <a:lstStyle/>
          <a:p>
            <a:r>
              <a:rPr lang="en-US" b="1" dirty="0">
                <a:solidFill>
                  <a:srgbClr val="7030A0"/>
                </a:solidFill>
              </a:rPr>
              <a:t>P</a:t>
            </a:r>
            <a:r>
              <a:rPr lang="en-US" b="1" dirty="0" smtClean="0">
                <a:solidFill>
                  <a:srgbClr val="7030A0"/>
                </a:solidFill>
              </a:rPr>
              <a:t>ollutants</a:t>
            </a:r>
            <a:endParaRPr lang="en-US" b="1" dirty="0">
              <a:solidFill>
                <a:srgbClr val="7030A0"/>
              </a:solidFill>
            </a:endParaRPr>
          </a:p>
        </p:txBody>
      </p:sp>
      <p:sp>
        <p:nvSpPr>
          <p:cNvPr id="114" name="TextBox 113"/>
          <p:cNvSpPr txBox="1"/>
          <p:nvPr/>
        </p:nvSpPr>
        <p:spPr>
          <a:xfrm>
            <a:off x="0" y="3745468"/>
            <a:ext cx="849913" cy="369332"/>
          </a:xfrm>
          <a:prstGeom prst="rect">
            <a:avLst/>
          </a:prstGeom>
          <a:noFill/>
        </p:spPr>
        <p:txBody>
          <a:bodyPr wrap="none" rtlCol="0">
            <a:spAutoFit/>
          </a:bodyPr>
          <a:lstStyle/>
          <a:p>
            <a:r>
              <a:rPr lang="en-US" b="1" dirty="0" smtClean="0">
                <a:solidFill>
                  <a:srgbClr val="7030A0"/>
                </a:solidFill>
              </a:rPr>
              <a:t>Fishing</a:t>
            </a:r>
            <a:endParaRPr lang="en-US" b="1" dirty="0">
              <a:solidFill>
                <a:srgbClr val="7030A0"/>
              </a:solidFill>
            </a:endParaRPr>
          </a:p>
        </p:txBody>
      </p:sp>
      <p:sp>
        <p:nvSpPr>
          <p:cNvPr id="117" name="Arc 116"/>
          <p:cNvSpPr/>
          <p:nvPr/>
        </p:nvSpPr>
        <p:spPr>
          <a:xfrm flipH="1">
            <a:off x="877201" y="3611510"/>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Arc 121"/>
          <p:cNvSpPr/>
          <p:nvPr/>
        </p:nvSpPr>
        <p:spPr>
          <a:xfrm rot="15424818" flipH="1">
            <a:off x="3410127" y="3212731"/>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TextBox 122"/>
          <p:cNvSpPr txBox="1"/>
          <p:nvPr/>
        </p:nvSpPr>
        <p:spPr>
          <a:xfrm>
            <a:off x="2916280" y="3657600"/>
            <a:ext cx="1046120" cy="369332"/>
          </a:xfrm>
          <a:prstGeom prst="rect">
            <a:avLst/>
          </a:prstGeom>
          <a:noFill/>
        </p:spPr>
        <p:txBody>
          <a:bodyPr wrap="none" rtlCol="0">
            <a:spAutoFit/>
          </a:bodyPr>
          <a:lstStyle/>
          <a:p>
            <a:r>
              <a:rPr lang="en-US" b="1" dirty="0" smtClean="0">
                <a:solidFill>
                  <a:srgbClr val="7030A0"/>
                </a:solidFill>
              </a:rPr>
              <a:t>Dredging</a:t>
            </a:r>
            <a:endParaRPr lang="en-US" b="1" dirty="0">
              <a:solidFill>
                <a:srgbClr val="7030A0"/>
              </a:solidFill>
            </a:endParaRPr>
          </a:p>
        </p:txBody>
      </p:sp>
      <p:sp>
        <p:nvSpPr>
          <p:cNvPr id="124" name="TextBox 123"/>
          <p:cNvSpPr txBox="1"/>
          <p:nvPr/>
        </p:nvSpPr>
        <p:spPr>
          <a:xfrm>
            <a:off x="3492444" y="6209276"/>
            <a:ext cx="1302840" cy="646331"/>
          </a:xfrm>
          <a:prstGeom prst="rect">
            <a:avLst/>
          </a:prstGeom>
          <a:noFill/>
        </p:spPr>
        <p:txBody>
          <a:bodyPr wrap="square" rtlCol="0">
            <a:spAutoFit/>
          </a:bodyPr>
          <a:lstStyle/>
          <a:p>
            <a:pPr algn="ctr"/>
            <a:r>
              <a:rPr lang="en-US" b="1" dirty="0" smtClean="0">
                <a:solidFill>
                  <a:srgbClr val="7030A0"/>
                </a:solidFill>
              </a:rPr>
              <a:t>Watershed activities</a:t>
            </a:r>
            <a:endParaRPr lang="en-US" b="1" dirty="0">
              <a:solidFill>
                <a:srgbClr val="7030A0"/>
              </a:solidFill>
            </a:endParaRPr>
          </a:p>
        </p:txBody>
      </p:sp>
      <p:sp>
        <p:nvSpPr>
          <p:cNvPr id="125" name="Arc 124"/>
          <p:cNvSpPr/>
          <p:nvPr/>
        </p:nvSpPr>
        <p:spPr>
          <a:xfrm rot="7300783">
            <a:off x="2918710" y="5673701"/>
            <a:ext cx="257054" cy="1076959"/>
          </a:xfrm>
          <a:prstGeom prst="arc">
            <a:avLst>
              <a:gd name="adj1" fmla="val 16552007"/>
              <a:gd name="adj2" fmla="val 4808889"/>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Arc 125"/>
          <p:cNvSpPr/>
          <p:nvPr/>
        </p:nvSpPr>
        <p:spPr>
          <a:xfrm rot="2384401" flipH="1">
            <a:off x="6602587" y="1653338"/>
            <a:ext cx="381574" cy="2850438"/>
          </a:xfrm>
          <a:prstGeom prst="arc">
            <a:avLst>
              <a:gd name="adj1" fmla="val 16348372"/>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TextBox 126"/>
          <p:cNvSpPr txBox="1"/>
          <p:nvPr/>
        </p:nvSpPr>
        <p:spPr>
          <a:xfrm>
            <a:off x="7315200" y="1143000"/>
            <a:ext cx="1947352" cy="830997"/>
          </a:xfrm>
          <a:prstGeom prst="rect">
            <a:avLst/>
          </a:prstGeom>
          <a:noFill/>
        </p:spPr>
        <p:txBody>
          <a:bodyPr wrap="square" rtlCol="0">
            <a:spAutoFit/>
          </a:bodyPr>
          <a:lstStyle/>
          <a:p>
            <a:pPr algn="ctr"/>
            <a:r>
              <a:rPr lang="en-US" sz="2400" b="1" dirty="0" smtClean="0">
                <a:solidFill>
                  <a:srgbClr val="7030A0"/>
                </a:solidFill>
              </a:rPr>
              <a:t>Port Development</a:t>
            </a:r>
            <a:endParaRPr lang="en-US" sz="2400" b="1" dirty="0">
              <a:solidFill>
                <a:srgbClr val="7030A0"/>
              </a:solidFill>
            </a:endParaRPr>
          </a:p>
        </p:txBody>
      </p:sp>
      <p:sp>
        <p:nvSpPr>
          <p:cNvPr id="129" name="Arc 128"/>
          <p:cNvSpPr/>
          <p:nvPr/>
        </p:nvSpPr>
        <p:spPr>
          <a:xfrm rot="9508586" flipH="1">
            <a:off x="4812997" y="4396381"/>
            <a:ext cx="593998" cy="1011256"/>
          </a:xfrm>
          <a:prstGeom prst="arc">
            <a:avLst>
              <a:gd name="adj1" fmla="val 16520206"/>
              <a:gd name="adj2" fmla="val 2028564"/>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Arc 114"/>
          <p:cNvSpPr/>
          <p:nvPr/>
        </p:nvSpPr>
        <p:spPr>
          <a:xfrm rot="18471489" flipH="1">
            <a:off x="1912758" y="2250525"/>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18" name="TextBox 117"/>
          <p:cNvSpPr txBox="1"/>
          <p:nvPr/>
        </p:nvSpPr>
        <p:spPr>
          <a:xfrm>
            <a:off x="880001" y="2968823"/>
            <a:ext cx="1101199" cy="307777"/>
          </a:xfrm>
          <a:prstGeom prst="rect">
            <a:avLst/>
          </a:prstGeom>
          <a:noFill/>
        </p:spPr>
        <p:txBody>
          <a:bodyPr wrap="none" rtlCol="0">
            <a:spAutoFit/>
          </a:bodyPr>
          <a:lstStyle/>
          <a:p>
            <a:r>
              <a:rPr lang="en-US" sz="1400" b="1" dirty="0" smtClean="0">
                <a:solidFill>
                  <a:srgbClr val="7030A0"/>
                </a:solidFill>
              </a:rPr>
              <a:t>Aquaculture</a:t>
            </a:r>
            <a:endParaRPr lang="en-US" sz="1400" b="1" dirty="0">
              <a:solidFill>
                <a:srgbClr val="7030A0"/>
              </a:solidFill>
            </a:endParaRPr>
          </a:p>
        </p:txBody>
      </p:sp>
      <p:sp>
        <p:nvSpPr>
          <p:cNvPr id="119" name="Arc 118"/>
          <p:cNvSpPr/>
          <p:nvPr/>
        </p:nvSpPr>
        <p:spPr>
          <a:xfrm rot="6658402">
            <a:off x="7321920" y="2829496"/>
            <a:ext cx="705688" cy="146224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0" name="TextBox 119"/>
          <p:cNvSpPr txBox="1"/>
          <p:nvPr/>
        </p:nvSpPr>
        <p:spPr>
          <a:xfrm>
            <a:off x="7275118" y="3979957"/>
            <a:ext cx="1237240" cy="646331"/>
          </a:xfrm>
          <a:prstGeom prst="rect">
            <a:avLst/>
          </a:prstGeom>
          <a:noFill/>
        </p:spPr>
        <p:txBody>
          <a:bodyPr wrap="square" rtlCol="0">
            <a:spAutoFit/>
          </a:bodyPr>
          <a:lstStyle/>
          <a:p>
            <a:pPr algn="ctr"/>
            <a:r>
              <a:rPr lang="en-US" b="1" dirty="0" smtClean="0">
                <a:solidFill>
                  <a:srgbClr val="7030A0"/>
                </a:solidFill>
              </a:rPr>
              <a:t>Non-native species</a:t>
            </a:r>
            <a:endParaRPr lang="en-US" b="1" dirty="0">
              <a:solidFill>
                <a:srgbClr val="7030A0"/>
              </a:solidFill>
            </a:endParaRPr>
          </a:p>
        </p:txBody>
      </p:sp>
      <p:pic>
        <p:nvPicPr>
          <p:cNvPr id="121" name="Picture 2" descr="https://seaweedindustry.com/sites/default/files/seaweed-images/Ulva-pertusa-04.jpg"/>
          <p:cNvPicPr>
            <a:picLocks noChangeAspect="1" noChangeArrowheads="1"/>
          </p:cNvPicPr>
          <p:nvPr/>
        </p:nvPicPr>
        <p:blipFill rotWithShape="1">
          <a:blip r:embed="rId42" cstate="print">
            <a:extLst>
              <a:ext uri="{BEBA8EAE-BF5A-486C-A8C5-ECC9F3942E4B}">
                <a14:imgProps xmlns:a14="http://schemas.microsoft.com/office/drawing/2010/main">
                  <a14:imgLayer r:embed="rId43">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p:cNvSpPr txBox="1"/>
          <p:nvPr/>
        </p:nvSpPr>
        <p:spPr>
          <a:xfrm>
            <a:off x="4648200" y="5334000"/>
            <a:ext cx="1287532" cy="461665"/>
          </a:xfrm>
          <a:prstGeom prst="rect">
            <a:avLst/>
          </a:prstGeom>
          <a:noFill/>
        </p:spPr>
        <p:txBody>
          <a:bodyPr wrap="none" rtlCol="0">
            <a:spAutoFit/>
          </a:bodyPr>
          <a:lstStyle/>
          <a:p>
            <a:r>
              <a:rPr lang="en-US" sz="2400" b="1" dirty="0" smtClean="0">
                <a:solidFill>
                  <a:srgbClr val="7030A0"/>
                </a:solidFill>
              </a:rPr>
              <a:t>Shipping</a:t>
            </a:r>
            <a:endParaRPr lang="en-US" sz="2400" b="1" dirty="0">
              <a:solidFill>
                <a:srgbClr val="7030A0"/>
              </a:solidFill>
            </a:endParaRPr>
          </a:p>
        </p:txBody>
      </p:sp>
      <p:grpSp>
        <p:nvGrpSpPr>
          <p:cNvPr id="130" name="Group 129"/>
          <p:cNvGrpSpPr/>
          <p:nvPr/>
        </p:nvGrpSpPr>
        <p:grpSpPr>
          <a:xfrm>
            <a:off x="7424881" y="2819400"/>
            <a:ext cx="1767240" cy="1345116"/>
            <a:chOff x="7292369" y="2715044"/>
            <a:chExt cx="1767240" cy="1345116"/>
          </a:xfrm>
        </p:grpSpPr>
        <p:pic>
          <p:nvPicPr>
            <p:cNvPr id="131"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2"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3"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pic>
        <p:nvPicPr>
          <p:cNvPr id="1026" name="Picture 2" descr="http://barnegatshellfish.org/images/snails/oyster_drill_jax_01.JPG"/>
          <p:cNvPicPr>
            <a:picLocks noChangeAspect="1" noChangeArrowheads="1"/>
          </p:cNvPicPr>
          <p:nvPr/>
        </p:nvPicPr>
        <p:blipFill>
          <a:blip r:embed="rId45" cstate="print">
            <a:extLst>
              <a:ext uri="{BEBA8EAE-BF5A-486C-A8C5-ECC9F3942E4B}">
                <a14:imgProps xmlns:a14="http://schemas.microsoft.com/office/drawing/2010/main">
                  <a14:imgLayer r:embed="rId46">
                    <a14:imgEffect>
                      <a14:backgroundRemoval t="9867" b="89867" l="2500" r="90000"/>
                    </a14:imgEffect>
                  </a14:imgLayer>
                </a14:imgProps>
              </a:ext>
              <a:ext uri="{28A0092B-C50C-407E-A947-70E740481C1C}">
                <a14:useLocalDpi xmlns:a14="http://schemas.microsoft.com/office/drawing/2010/main" val="0"/>
              </a:ext>
            </a:extLst>
          </a:blip>
          <a:srcRect/>
          <a:stretch>
            <a:fillRect/>
          </a:stretch>
        </p:blipFill>
        <p:spPr bwMode="auto">
          <a:xfrm>
            <a:off x="8273558" y="4312373"/>
            <a:ext cx="684194" cy="583120"/>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p:cNvSpPr txBox="1"/>
          <p:nvPr/>
        </p:nvSpPr>
        <p:spPr>
          <a:xfrm>
            <a:off x="-36449" y="3153595"/>
            <a:ext cx="753062" cy="400110"/>
          </a:xfrm>
          <a:prstGeom prst="rect">
            <a:avLst/>
          </a:prstGeom>
          <a:noFill/>
        </p:spPr>
        <p:txBody>
          <a:bodyPr wrap="square" rtlCol="0">
            <a:spAutoFit/>
          </a:bodyPr>
          <a:lstStyle/>
          <a:p>
            <a:pPr algn="ctr"/>
            <a:r>
              <a:rPr lang="en-US" sz="1000" dirty="0" smtClean="0"/>
              <a:t>Mouth</a:t>
            </a:r>
          </a:p>
          <a:p>
            <a:pPr algn="ctr"/>
            <a:r>
              <a:rPr lang="en-US" sz="1000" dirty="0" smtClean="0"/>
              <a:t>(</a:t>
            </a:r>
            <a:r>
              <a:rPr lang="en-US" sz="1000" dirty="0" smtClean="0">
                <a:sym typeface="Wingdings" panose="05000000000000000000" pitchFamily="2" charset="2"/>
              </a:rPr>
              <a:t> ocean)</a:t>
            </a:r>
            <a:endParaRPr lang="en-US" sz="1000" dirty="0" smtClean="0"/>
          </a:p>
        </p:txBody>
      </p:sp>
      <p:sp>
        <p:nvSpPr>
          <p:cNvPr id="142" name="TextBox 141"/>
          <p:cNvSpPr txBox="1"/>
          <p:nvPr/>
        </p:nvSpPr>
        <p:spPr>
          <a:xfrm rot="1547348">
            <a:off x="8312116" y="4388856"/>
            <a:ext cx="753062" cy="246221"/>
          </a:xfrm>
          <a:prstGeom prst="rect">
            <a:avLst/>
          </a:prstGeom>
          <a:noFill/>
        </p:spPr>
        <p:txBody>
          <a:bodyPr wrap="square" rtlCol="0">
            <a:spAutoFit/>
          </a:bodyPr>
          <a:lstStyle/>
          <a:p>
            <a:pPr algn="ctr"/>
            <a:r>
              <a:rPr lang="en-US" sz="1000" dirty="0" smtClean="0"/>
              <a:t>Tributaries</a:t>
            </a:r>
          </a:p>
        </p:txBody>
      </p:sp>
      <p:sp>
        <p:nvSpPr>
          <p:cNvPr id="143" name="TextBox 142"/>
          <p:cNvSpPr txBox="1"/>
          <p:nvPr/>
        </p:nvSpPr>
        <p:spPr>
          <a:xfrm>
            <a:off x="7933738" y="1817715"/>
            <a:ext cx="753062" cy="400110"/>
          </a:xfrm>
          <a:prstGeom prst="rect">
            <a:avLst/>
          </a:prstGeom>
          <a:noFill/>
        </p:spPr>
        <p:txBody>
          <a:bodyPr wrap="square" rtlCol="0">
            <a:spAutoFit/>
          </a:bodyPr>
          <a:lstStyle/>
          <a:p>
            <a:pPr algn="ctr"/>
            <a:r>
              <a:rPr lang="en-US" sz="1000" dirty="0" smtClean="0"/>
              <a:t>Intertidal zone</a:t>
            </a:r>
          </a:p>
        </p:txBody>
      </p:sp>
      <p:cxnSp>
        <p:nvCxnSpPr>
          <p:cNvPr id="144" name="Straight Arrow Connector 143"/>
          <p:cNvCxnSpPr/>
          <p:nvPr/>
        </p:nvCxnSpPr>
        <p:spPr>
          <a:xfrm flipV="1">
            <a:off x="7533571" y="1560717"/>
            <a:ext cx="833703" cy="757901"/>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132923" y="4274834"/>
            <a:ext cx="753062" cy="246221"/>
          </a:xfrm>
          <a:prstGeom prst="rect">
            <a:avLst/>
          </a:prstGeom>
          <a:noFill/>
        </p:spPr>
        <p:txBody>
          <a:bodyPr wrap="square" rtlCol="0">
            <a:spAutoFit/>
          </a:bodyPr>
          <a:lstStyle/>
          <a:p>
            <a:pPr algn="ctr"/>
            <a:r>
              <a:rPr lang="en-US" sz="1000" dirty="0" smtClean="0"/>
              <a:t>Mudflats</a:t>
            </a:r>
          </a:p>
        </p:txBody>
      </p:sp>
    </p:spTree>
    <p:extLst>
      <p:ext uri="{BB962C8B-B14F-4D97-AF65-F5344CB8AC3E}">
        <p14:creationId xmlns:p14="http://schemas.microsoft.com/office/powerpoint/2010/main" val="1961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28685" y="1246809"/>
            <a:ext cx="9374704" cy="5611191"/>
            <a:chOff x="-28685" y="1560664"/>
            <a:chExt cx="9374704" cy="5297336"/>
          </a:xfrm>
        </p:grpSpPr>
        <p:sp>
          <p:nvSpPr>
            <p:cNvPr id="50" name="Rectangle 49"/>
            <p:cNvSpPr/>
            <p:nvPr/>
          </p:nvSpPr>
          <p:spPr>
            <a:xfrm>
              <a:off x="1" y="1560664"/>
              <a:ext cx="9143999" cy="52973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44549" y="1600200"/>
              <a:ext cx="9101470" cy="5209953"/>
            </a:xfrm>
            <a:custGeom>
              <a:avLst/>
              <a:gdLst>
                <a:gd name="connsiteX0" fmla="*/ 0 w 9101470"/>
                <a:gd name="connsiteY0" fmla="*/ 1531088 h 5209953"/>
                <a:gd name="connsiteX1" fmla="*/ 212651 w 9101470"/>
                <a:gd name="connsiteY1" fmla="*/ 1531088 h 5209953"/>
                <a:gd name="connsiteX2" fmla="*/ 233916 w 9101470"/>
                <a:gd name="connsiteY2" fmla="*/ 1499191 h 5209953"/>
                <a:gd name="connsiteX3" fmla="*/ 244549 w 9101470"/>
                <a:gd name="connsiteY3" fmla="*/ 1456660 h 5209953"/>
                <a:gd name="connsiteX4" fmla="*/ 265814 w 9101470"/>
                <a:gd name="connsiteY4" fmla="*/ 1424763 h 5209953"/>
                <a:gd name="connsiteX5" fmla="*/ 276446 w 9101470"/>
                <a:gd name="connsiteY5" fmla="*/ 1392865 h 5209953"/>
                <a:gd name="connsiteX6" fmla="*/ 276446 w 9101470"/>
                <a:gd name="connsiteY6" fmla="*/ 1105786 h 5209953"/>
                <a:gd name="connsiteX7" fmla="*/ 340242 w 9101470"/>
                <a:gd name="connsiteY7" fmla="*/ 1020725 h 5209953"/>
                <a:gd name="connsiteX8" fmla="*/ 404037 w 9101470"/>
                <a:gd name="connsiteY8" fmla="*/ 999460 h 5209953"/>
                <a:gd name="connsiteX9" fmla="*/ 435935 w 9101470"/>
                <a:gd name="connsiteY9" fmla="*/ 988828 h 5209953"/>
                <a:gd name="connsiteX10" fmla="*/ 552893 w 9101470"/>
                <a:gd name="connsiteY10" fmla="*/ 967563 h 5209953"/>
                <a:gd name="connsiteX11" fmla="*/ 584791 w 9101470"/>
                <a:gd name="connsiteY11" fmla="*/ 956930 h 5209953"/>
                <a:gd name="connsiteX12" fmla="*/ 648586 w 9101470"/>
                <a:gd name="connsiteY12" fmla="*/ 914400 h 5209953"/>
                <a:gd name="connsiteX13" fmla="*/ 712381 w 9101470"/>
                <a:gd name="connsiteY13" fmla="*/ 808074 h 5209953"/>
                <a:gd name="connsiteX14" fmla="*/ 754911 w 9101470"/>
                <a:gd name="connsiteY14" fmla="*/ 754911 h 5209953"/>
                <a:gd name="connsiteX15" fmla="*/ 797442 w 9101470"/>
                <a:gd name="connsiteY15" fmla="*/ 744279 h 5209953"/>
                <a:gd name="connsiteX16" fmla="*/ 861237 w 9101470"/>
                <a:gd name="connsiteY16" fmla="*/ 723014 h 5209953"/>
                <a:gd name="connsiteX17" fmla="*/ 893135 w 9101470"/>
                <a:gd name="connsiteY17" fmla="*/ 701749 h 5209953"/>
                <a:gd name="connsiteX18" fmla="*/ 925032 w 9101470"/>
                <a:gd name="connsiteY18" fmla="*/ 691116 h 5209953"/>
                <a:gd name="connsiteX19" fmla="*/ 967563 w 9101470"/>
                <a:gd name="connsiteY19" fmla="*/ 637953 h 5209953"/>
                <a:gd name="connsiteX20" fmla="*/ 988828 w 9101470"/>
                <a:gd name="connsiteY20" fmla="*/ 574158 h 5209953"/>
                <a:gd name="connsiteX21" fmla="*/ 999460 w 9101470"/>
                <a:gd name="connsiteY21" fmla="*/ 542260 h 5209953"/>
                <a:gd name="connsiteX22" fmla="*/ 1031358 w 9101470"/>
                <a:gd name="connsiteY22" fmla="*/ 520995 h 5209953"/>
                <a:gd name="connsiteX23" fmla="*/ 1063256 w 9101470"/>
                <a:gd name="connsiteY23" fmla="*/ 467832 h 5209953"/>
                <a:gd name="connsiteX24" fmla="*/ 1105786 w 9101470"/>
                <a:gd name="connsiteY24" fmla="*/ 404037 h 5209953"/>
                <a:gd name="connsiteX25" fmla="*/ 1116418 w 9101470"/>
                <a:gd name="connsiteY25" fmla="*/ 372139 h 5209953"/>
                <a:gd name="connsiteX26" fmla="*/ 1148316 w 9101470"/>
                <a:gd name="connsiteY26" fmla="*/ 361507 h 5209953"/>
                <a:gd name="connsiteX27" fmla="*/ 1158949 w 9101470"/>
                <a:gd name="connsiteY27" fmla="*/ 318977 h 5209953"/>
                <a:gd name="connsiteX28" fmla="*/ 1180214 w 9101470"/>
                <a:gd name="connsiteY28" fmla="*/ 255181 h 5209953"/>
                <a:gd name="connsiteX29" fmla="*/ 1201479 w 9101470"/>
                <a:gd name="connsiteY29" fmla="*/ 191386 h 5209953"/>
                <a:gd name="connsiteX30" fmla="*/ 1265274 w 9101470"/>
                <a:gd name="connsiteY30" fmla="*/ 170121 h 5209953"/>
                <a:gd name="connsiteX31" fmla="*/ 1562986 w 9101470"/>
                <a:gd name="connsiteY31" fmla="*/ 191386 h 5209953"/>
                <a:gd name="connsiteX32" fmla="*/ 1626781 w 9101470"/>
                <a:gd name="connsiteY32" fmla="*/ 212651 h 5209953"/>
                <a:gd name="connsiteX33" fmla="*/ 1690577 w 9101470"/>
                <a:gd name="connsiteY33" fmla="*/ 233916 h 5209953"/>
                <a:gd name="connsiteX34" fmla="*/ 1722474 w 9101470"/>
                <a:gd name="connsiteY34" fmla="*/ 244549 h 5209953"/>
                <a:gd name="connsiteX35" fmla="*/ 1754372 w 9101470"/>
                <a:gd name="connsiteY35" fmla="*/ 265814 h 5209953"/>
                <a:gd name="connsiteX36" fmla="*/ 1818167 w 9101470"/>
                <a:gd name="connsiteY36" fmla="*/ 287079 h 5209953"/>
                <a:gd name="connsiteX37" fmla="*/ 2190307 w 9101470"/>
                <a:gd name="connsiteY37" fmla="*/ 276446 h 5209953"/>
                <a:gd name="connsiteX38" fmla="*/ 2254102 w 9101470"/>
                <a:gd name="connsiteY38" fmla="*/ 265814 h 5209953"/>
                <a:gd name="connsiteX39" fmla="*/ 2286000 w 9101470"/>
                <a:gd name="connsiteY39" fmla="*/ 244549 h 5209953"/>
                <a:gd name="connsiteX40" fmla="*/ 2307265 w 9101470"/>
                <a:gd name="connsiteY40" fmla="*/ 212651 h 5209953"/>
                <a:gd name="connsiteX41" fmla="*/ 2339163 w 9101470"/>
                <a:gd name="connsiteY41" fmla="*/ 202018 h 5209953"/>
                <a:gd name="connsiteX42" fmla="*/ 2498651 w 9101470"/>
                <a:gd name="connsiteY42" fmla="*/ 170121 h 5209953"/>
                <a:gd name="connsiteX43" fmla="*/ 2690037 w 9101470"/>
                <a:gd name="connsiteY43" fmla="*/ 159488 h 5209953"/>
                <a:gd name="connsiteX44" fmla="*/ 2743200 w 9101470"/>
                <a:gd name="connsiteY44" fmla="*/ 148856 h 5209953"/>
                <a:gd name="connsiteX45" fmla="*/ 2806995 w 9101470"/>
                <a:gd name="connsiteY45" fmla="*/ 138223 h 5209953"/>
                <a:gd name="connsiteX46" fmla="*/ 2838893 w 9101470"/>
                <a:gd name="connsiteY46" fmla="*/ 127591 h 5209953"/>
                <a:gd name="connsiteX47" fmla="*/ 2902688 w 9101470"/>
                <a:gd name="connsiteY47" fmla="*/ 95693 h 5209953"/>
                <a:gd name="connsiteX48" fmla="*/ 2966484 w 9101470"/>
                <a:gd name="connsiteY48" fmla="*/ 63795 h 5209953"/>
                <a:gd name="connsiteX49" fmla="*/ 3136604 w 9101470"/>
                <a:gd name="connsiteY49" fmla="*/ 74428 h 5209953"/>
                <a:gd name="connsiteX50" fmla="*/ 3285460 w 9101470"/>
                <a:gd name="connsiteY50" fmla="*/ 85060 h 5209953"/>
                <a:gd name="connsiteX51" fmla="*/ 3498111 w 9101470"/>
                <a:gd name="connsiteY51" fmla="*/ 74428 h 5209953"/>
                <a:gd name="connsiteX52" fmla="*/ 3530009 w 9101470"/>
                <a:gd name="connsiteY52" fmla="*/ 63795 h 5209953"/>
                <a:gd name="connsiteX53" fmla="*/ 3593804 w 9101470"/>
                <a:gd name="connsiteY53" fmla="*/ 74428 h 5209953"/>
                <a:gd name="connsiteX54" fmla="*/ 3668232 w 9101470"/>
                <a:gd name="connsiteY54" fmla="*/ 85060 h 5209953"/>
                <a:gd name="connsiteX55" fmla="*/ 3689498 w 9101470"/>
                <a:gd name="connsiteY55" fmla="*/ 106325 h 5209953"/>
                <a:gd name="connsiteX56" fmla="*/ 3700130 w 9101470"/>
                <a:gd name="connsiteY56" fmla="*/ 202018 h 5209953"/>
                <a:gd name="connsiteX57" fmla="*/ 3710763 w 9101470"/>
                <a:gd name="connsiteY57" fmla="*/ 244549 h 5209953"/>
                <a:gd name="connsiteX58" fmla="*/ 3774558 w 9101470"/>
                <a:gd name="connsiteY58" fmla="*/ 372139 h 5209953"/>
                <a:gd name="connsiteX59" fmla="*/ 3838353 w 9101470"/>
                <a:gd name="connsiteY59" fmla="*/ 393405 h 5209953"/>
                <a:gd name="connsiteX60" fmla="*/ 3870251 w 9101470"/>
                <a:gd name="connsiteY60" fmla="*/ 404037 h 5209953"/>
                <a:gd name="connsiteX61" fmla="*/ 3934046 w 9101470"/>
                <a:gd name="connsiteY61" fmla="*/ 414670 h 5209953"/>
                <a:gd name="connsiteX62" fmla="*/ 3965944 w 9101470"/>
                <a:gd name="connsiteY62" fmla="*/ 435935 h 5209953"/>
                <a:gd name="connsiteX63" fmla="*/ 4051004 w 9101470"/>
                <a:gd name="connsiteY63" fmla="*/ 531628 h 5209953"/>
                <a:gd name="connsiteX64" fmla="*/ 4082902 w 9101470"/>
                <a:gd name="connsiteY64" fmla="*/ 542260 h 5209953"/>
                <a:gd name="connsiteX65" fmla="*/ 4210493 w 9101470"/>
                <a:gd name="connsiteY65" fmla="*/ 531628 h 5209953"/>
                <a:gd name="connsiteX66" fmla="*/ 4274288 w 9101470"/>
                <a:gd name="connsiteY66" fmla="*/ 499730 h 5209953"/>
                <a:gd name="connsiteX67" fmla="*/ 4306186 w 9101470"/>
                <a:gd name="connsiteY67" fmla="*/ 489098 h 5209953"/>
                <a:gd name="connsiteX68" fmla="*/ 4316818 w 9101470"/>
                <a:gd name="connsiteY68" fmla="*/ 457200 h 5209953"/>
                <a:gd name="connsiteX69" fmla="*/ 4348716 w 9101470"/>
                <a:gd name="connsiteY69" fmla="*/ 446567 h 5209953"/>
                <a:gd name="connsiteX70" fmla="*/ 4412511 w 9101470"/>
                <a:gd name="connsiteY70" fmla="*/ 414670 h 5209953"/>
                <a:gd name="connsiteX71" fmla="*/ 4614530 w 9101470"/>
                <a:gd name="connsiteY71" fmla="*/ 425302 h 5209953"/>
                <a:gd name="connsiteX72" fmla="*/ 4678325 w 9101470"/>
                <a:gd name="connsiteY72" fmla="*/ 446567 h 5209953"/>
                <a:gd name="connsiteX73" fmla="*/ 4699591 w 9101470"/>
                <a:gd name="connsiteY73" fmla="*/ 467832 h 5209953"/>
                <a:gd name="connsiteX74" fmla="*/ 4763386 w 9101470"/>
                <a:gd name="connsiteY74" fmla="*/ 489098 h 5209953"/>
                <a:gd name="connsiteX75" fmla="*/ 4837814 w 9101470"/>
                <a:gd name="connsiteY75" fmla="*/ 510363 h 5209953"/>
                <a:gd name="connsiteX76" fmla="*/ 4901609 w 9101470"/>
                <a:gd name="connsiteY76" fmla="*/ 489098 h 5209953"/>
                <a:gd name="connsiteX77" fmla="*/ 4933507 w 9101470"/>
                <a:gd name="connsiteY77" fmla="*/ 478465 h 5209953"/>
                <a:gd name="connsiteX78" fmla="*/ 4965404 w 9101470"/>
                <a:gd name="connsiteY78" fmla="*/ 457200 h 5209953"/>
                <a:gd name="connsiteX79" fmla="*/ 4986670 w 9101470"/>
                <a:gd name="connsiteY79" fmla="*/ 435935 h 5209953"/>
                <a:gd name="connsiteX80" fmla="*/ 5050465 w 9101470"/>
                <a:gd name="connsiteY80" fmla="*/ 414670 h 5209953"/>
                <a:gd name="connsiteX81" fmla="*/ 5082363 w 9101470"/>
                <a:gd name="connsiteY81" fmla="*/ 404037 h 5209953"/>
                <a:gd name="connsiteX82" fmla="*/ 5231218 w 9101470"/>
                <a:gd name="connsiteY82" fmla="*/ 414670 h 5209953"/>
                <a:gd name="connsiteX83" fmla="*/ 5273749 w 9101470"/>
                <a:gd name="connsiteY83" fmla="*/ 435935 h 5209953"/>
                <a:gd name="connsiteX84" fmla="*/ 5305646 w 9101470"/>
                <a:gd name="connsiteY84" fmla="*/ 446567 h 5209953"/>
                <a:gd name="connsiteX85" fmla="*/ 5337544 w 9101470"/>
                <a:gd name="connsiteY85" fmla="*/ 467832 h 5209953"/>
                <a:gd name="connsiteX86" fmla="*/ 5358809 w 9101470"/>
                <a:gd name="connsiteY86" fmla="*/ 489098 h 5209953"/>
                <a:gd name="connsiteX87" fmla="*/ 5422604 w 9101470"/>
                <a:gd name="connsiteY87" fmla="*/ 531628 h 5209953"/>
                <a:gd name="connsiteX88" fmla="*/ 5433237 w 9101470"/>
                <a:gd name="connsiteY88" fmla="*/ 584791 h 5209953"/>
                <a:gd name="connsiteX89" fmla="*/ 5465135 w 9101470"/>
                <a:gd name="connsiteY89" fmla="*/ 595423 h 5209953"/>
                <a:gd name="connsiteX90" fmla="*/ 5475767 w 9101470"/>
                <a:gd name="connsiteY90" fmla="*/ 637953 h 5209953"/>
                <a:gd name="connsiteX91" fmla="*/ 5539563 w 9101470"/>
                <a:gd name="connsiteY91" fmla="*/ 701749 h 5209953"/>
                <a:gd name="connsiteX92" fmla="*/ 5571460 w 9101470"/>
                <a:gd name="connsiteY92" fmla="*/ 733646 h 5209953"/>
                <a:gd name="connsiteX93" fmla="*/ 5635256 w 9101470"/>
                <a:gd name="connsiteY93" fmla="*/ 754911 h 5209953"/>
                <a:gd name="connsiteX94" fmla="*/ 5667153 w 9101470"/>
                <a:gd name="connsiteY94" fmla="*/ 765544 h 5209953"/>
                <a:gd name="connsiteX95" fmla="*/ 5794744 w 9101470"/>
                <a:gd name="connsiteY95" fmla="*/ 723014 h 5209953"/>
                <a:gd name="connsiteX96" fmla="*/ 5826642 w 9101470"/>
                <a:gd name="connsiteY96" fmla="*/ 712381 h 5209953"/>
                <a:gd name="connsiteX97" fmla="*/ 5858539 w 9101470"/>
                <a:gd name="connsiteY97" fmla="*/ 701749 h 5209953"/>
                <a:gd name="connsiteX98" fmla="*/ 5911702 w 9101470"/>
                <a:gd name="connsiteY98" fmla="*/ 659218 h 5209953"/>
                <a:gd name="connsiteX99" fmla="*/ 5922335 w 9101470"/>
                <a:gd name="connsiteY99" fmla="*/ 627321 h 5209953"/>
                <a:gd name="connsiteX100" fmla="*/ 5943600 w 9101470"/>
                <a:gd name="connsiteY100" fmla="*/ 595423 h 5209953"/>
                <a:gd name="connsiteX101" fmla="*/ 5986130 w 9101470"/>
                <a:gd name="connsiteY101" fmla="*/ 467832 h 5209953"/>
                <a:gd name="connsiteX102" fmla="*/ 5996763 w 9101470"/>
                <a:gd name="connsiteY102" fmla="*/ 435935 h 5209953"/>
                <a:gd name="connsiteX103" fmla="*/ 6060558 w 9101470"/>
                <a:gd name="connsiteY103" fmla="*/ 340242 h 5209953"/>
                <a:gd name="connsiteX104" fmla="*/ 6081823 w 9101470"/>
                <a:gd name="connsiteY104" fmla="*/ 308344 h 5209953"/>
                <a:gd name="connsiteX105" fmla="*/ 6145618 w 9101470"/>
                <a:gd name="connsiteY105" fmla="*/ 244549 h 5209953"/>
                <a:gd name="connsiteX106" fmla="*/ 6198781 w 9101470"/>
                <a:gd name="connsiteY106" fmla="*/ 180753 h 5209953"/>
                <a:gd name="connsiteX107" fmla="*/ 6230679 w 9101470"/>
                <a:gd name="connsiteY107" fmla="*/ 170121 h 5209953"/>
                <a:gd name="connsiteX108" fmla="*/ 6294474 w 9101470"/>
                <a:gd name="connsiteY108" fmla="*/ 127591 h 5209953"/>
                <a:gd name="connsiteX109" fmla="*/ 6315739 w 9101470"/>
                <a:gd name="connsiteY109" fmla="*/ 106325 h 5209953"/>
                <a:gd name="connsiteX110" fmla="*/ 6347637 w 9101470"/>
                <a:gd name="connsiteY110" fmla="*/ 95693 h 5209953"/>
                <a:gd name="connsiteX111" fmla="*/ 6379535 w 9101470"/>
                <a:gd name="connsiteY111" fmla="*/ 63795 h 5209953"/>
                <a:gd name="connsiteX112" fmla="*/ 6411432 w 9101470"/>
                <a:gd name="connsiteY112" fmla="*/ 53163 h 5209953"/>
                <a:gd name="connsiteX113" fmla="*/ 6443330 w 9101470"/>
                <a:gd name="connsiteY113" fmla="*/ 31898 h 5209953"/>
                <a:gd name="connsiteX114" fmla="*/ 6517758 w 9101470"/>
                <a:gd name="connsiteY114" fmla="*/ 10632 h 5209953"/>
                <a:gd name="connsiteX115" fmla="*/ 6549656 w 9101470"/>
                <a:gd name="connsiteY115" fmla="*/ 0 h 5209953"/>
                <a:gd name="connsiteX116" fmla="*/ 6645349 w 9101470"/>
                <a:gd name="connsiteY116" fmla="*/ 21265 h 5209953"/>
                <a:gd name="connsiteX117" fmla="*/ 6677246 w 9101470"/>
                <a:gd name="connsiteY117" fmla="*/ 42530 h 5209953"/>
                <a:gd name="connsiteX118" fmla="*/ 6709144 w 9101470"/>
                <a:gd name="connsiteY118" fmla="*/ 53163 h 5209953"/>
                <a:gd name="connsiteX119" fmla="*/ 6804837 w 9101470"/>
                <a:gd name="connsiteY119" fmla="*/ 106325 h 5209953"/>
                <a:gd name="connsiteX120" fmla="*/ 6858000 w 9101470"/>
                <a:gd name="connsiteY120" fmla="*/ 148856 h 5209953"/>
                <a:gd name="connsiteX121" fmla="*/ 6889898 w 9101470"/>
                <a:gd name="connsiteY121" fmla="*/ 159488 h 5209953"/>
                <a:gd name="connsiteX122" fmla="*/ 6953693 w 9101470"/>
                <a:gd name="connsiteY122" fmla="*/ 202018 h 5209953"/>
                <a:gd name="connsiteX123" fmla="*/ 7017488 w 9101470"/>
                <a:gd name="connsiteY123" fmla="*/ 223284 h 5209953"/>
                <a:gd name="connsiteX124" fmla="*/ 7049386 w 9101470"/>
                <a:gd name="connsiteY124" fmla="*/ 233916 h 5209953"/>
                <a:gd name="connsiteX125" fmla="*/ 7091916 w 9101470"/>
                <a:gd name="connsiteY125" fmla="*/ 255181 h 5209953"/>
                <a:gd name="connsiteX126" fmla="*/ 7336465 w 9101470"/>
                <a:gd name="connsiteY126" fmla="*/ 244549 h 5209953"/>
                <a:gd name="connsiteX127" fmla="*/ 7400260 w 9101470"/>
                <a:gd name="connsiteY127" fmla="*/ 223284 h 5209953"/>
                <a:gd name="connsiteX128" fmla="*/ 7474688 w 9101470"/>
                <a:gd name="connsiteY128" fmla="*/ 191386 h 5209953"/>
                <a:gd name="connsiteX129" fmla="*/ 7506586 w 9101470"/>
                <a:gd name="connsiteY129" fmla="*/ 180753 h 5209953"/>
                <a:gd name="connsiteX130" fmla="*/ 7570381 w 9101470"/>
                <a:gd name="connsiteY130" fmla="*/ 148856 h 5209953"/>
                <a:gd name="connsiteX131" fmla="*/ 7602279 w 9101470"/>
                <a:gd name="connsiteY131" fmla="*/ 127591 h 5209953"/>
                <a:gd name="connsiteX132" fmla="*/ 7868093 w 9101470"/>
                <a:gd name="connsiteY132" fmla="*/ 127591 h 5209953"/>
                <a:gd name="connsiteX133" fmla="*/ 7963786 w 9101470"/>
                <a:gd name="connsiteY133" fmla="*/ 159488 h 5209953"/>
                <a:gd name="connsiteX134" fmla="*/ 7995684 w 9101470"/>
                <a:gd name="connsiteY134" fmla="*/ 170121 h 5209953"/>
                <a:gd name="connsiteX135" fmla="*/ 8027581 w 9101470"/>
                <a:gd name="connsiteY135" fmla="*/ 202018 h 5209953"/>
                <a:gd name="connsiteX136" fmla="*/ 8059479 w 9101470"/>
                <a:gd name="connsiteY136" fmla="*/ 212651 h 5209953"/>
                <a:gd name="connsiteX137" fmla="*/ 8091377 w 9101470"/>
                <a:gd name="connsiteY137" fmla="*/ 233916 h 5209953"/>
                <a:gd name="connsiteX138" fmla="*/ 8123274 w 9101470"/>
                <a:gd name="connsiteY138" fmla="*/ 244549 h 5209953"/>
                <a:gd name="connsiteX139" fmla="*/ 8155172 w 9101470"/>
                <a:gd name="connsiteY139" fmla="*/ 265814 h 5209953"/>
                <a:gd name="connsiteX140" fmla="*/ 8197702 w 9101470"/>
                <a:gd name="connsiteY140" fmla="*/ 287079 h 5209953"/>
                <a:gd name="connsiteX141" fmla="*/ 8229600 w 9101470"/>
                <a:gd name="connsiteY141" fmla="*/ 308344 h 5209953"/>
                <a:gd name="connsiteX142" fmla="*/ 8272130 w 9101470"/>
                <a:gd name="connsiteY142" fmla="*/ 318977 h 5209953"/>
                <a:gd name="connsiteX143" fmla="*/ 8335925 w 9101470"/>
                <a:gd name="connsiteY143" fmla="*/ 340242 h 5209953"/>
                <a:gd name="connsiteX144" fmla="*/ 8367823 w 9101470"/>
                <a:gd name="connsiteY144" fmla="*/ 350874 h 5209953"/>
                <a:gd name="connsiteX145" fmla="*/ 8474149 w 9101470"/>
                <a:gd name="connsiteY145" fmla="*/ 382772 h 5209953"/>
                <a:gd name="connsiteX146" fmla="*/ 8537944 w 9101470"/>
                <a:gd name="connsiteY146" fmla="*/ 404037 h 5209953"/>
                <a:gd name="connsiteX147" fmla="*/ 8612372 w 9101470"/>
                <a:gd name="connsiteY147" fmla="*/ 425302 h 5209953"/>
                <a:gd name="connsiteX148" fmla="*/ 8697432 w 9101470"/>
                <a:gd name="connsiteY148" fmla="*/ 467832 h 5209953"/>
                <a:gd name="connsiteX149" fmla="*/ 8729330 w 9101470"/>
                <a:gd name="connsiteY149" fmla="*/ 510363 h 5209953"/>
                <a:gd name="connsiteX150" fmla="*/ 8771860 w 9101470"/>
                <a:gd name="connsiteY150" fmla="*/ 563525 h 5209953"/>
                <a:gd name="connsiteX151" fmla="*/ 8739963 w 9101470"/>
                <a:gd name="connsiteY151" fmla="*/ 637953 h 5209953"/>
                <a:gd name="connsiteX152" fmla="*/ 8676167 w 9101470"/>
                <a:gd name="connsiteY152" fmla="*/ 659218 h 5209953"/>
                <a:gd name="connsiteX153" fmla="*/ 8644270 w 9101470"/>
                <a:gd name="connsiteY153" fmla="*/ 669851 h 5209953"/>
                <a:gd name="connsiteX154" fmla="*/ 8495414 w 9101470"/>
                <a:gd name="connsiteY154" fmla="*/ 691116 h 5209953"/>
                <a:gd name="connsiteX155" fmla="*/ 8389088 w 9101470"/>
                <a:gd name="connsiteY155" fmla="*/ 723014 h 5209953"/>
                <a:gd name="connsiteX156" fmla="*/ 8357191 w 9101470"/>
                <a:gd name="connsiteY156" fmla="*/ 744279 h 5209953"/>
                <a:gd name="connsiteX157" fmla="*/ 8346558 w 9101470"/>
                <a:gd name="connsiteY157" fmla="*/ 776177 h 5209953"/>
                <a:gd name="connsiteX158" fmla="*/ 8378456 w 9101470"/>
                <a:gd name="connsiteY158" fmla="*/ 893135 h 5209953"/>
                <a:gd name="connsiteX159" fmla="*/ 8410353 w 9101470"/>
                <a:gd name="connsiteY159" fmla="*/ 914400 h 5209953"/>
                <a:gd name="connsiteX160" fmla="*/ 8431618 w 9101470"/>
                <a:gd name="connsiteY160" fmla="*/ 946298 h 5209953"/>
                <a:gd name="connsiteX161" fmla="*/ 8463516 w 9101470"/>
                <a:gd name="connsiteY161" fmla="*/ 967563 h 5209953"/>
                <a:gd name="connsiteX162" fmla="*/ 8484781 w 9101470"/>
                <a:gd name="connsiteY162" fmla="*/ 1031358 h 5209953"/>
                <a:gd name="connsiteX163" fmla="*/ 8506046 w 9101470"/>
                <a:gd name="connsiteY163" fmla="*/ 1095153 h 5209953"/>
                <a:gd name="connsiteX164" fmla="*/ 8516679 w 9101470"/>
                <a:gd name="connsiteY164" fmla="*/ 1127051 h 5209953"/>
                <a:gd name="connsiteX165" fmla="*/ 8537944 w 9101470"/>
                <a:gd name="connsiteY165" fmla="*/ 1201479 h 5209953"/>
                <a:gd name="connsiteX166" fmla="*/ 8559209 w 9101470"/>
                <a:gd name="connsiteY166" fmla="*/ 1233377 h 5209953"/>
                <a:gd name="connsiteX167" fmla="*/ 8537944 w 9101470"/>
                <a:gd name="connsiteY167" fmla="*/ 1339702 h 5209953"/>
                <a:gd name="connsiteX168" fmla="*/ 8474149 w 9101470"/>
                <a:gd name="connsiteY168" fmla="*/ 1382232 h 5209953"/>
                <a:gd name="connsiteX169" fmla="*/ 8399721 w 9101470"/>
                <a:gd name="connsiteY169" fmla="*/ 1414130 h 5209953"/>
                <a:gd name="connsiteX170" fmla="*/ 8335925 w 9101470"/>
                <a:gd name="connsiteY170" fmla="*/ 1446028 h 5209953"/>
                <a:gd name="connsiteX171" fmla="*/ 8293395 w 9101470"/>
                <a:gd name="connsiteY171" fmla="*/ 1467293 h 5209953"/>
                <a:gd name="connsiteX172" fmla="*/ 8229600 w 9101470"/>
                <a:gd name="connsiteY172" fmla="*/ 1488558 h 5209953"/>
                <a:gd name="connsiteX173" fmla="*/ 8197702 w 9101470"/>
                <a:gd name="connsiteY173" fmla="*/ 1499191 h 5209953"/>
                <a:gd name="connsiteX174" fmla="*/ 8165804 w 9101470"/>
                <a:gd name="connsiteY174" fmla="*/ 1520456 h 5209953"/>
                <a:gd name="connsiteX175" fmla="*/ 8080744 w 9101470"/>
                <a:gd name="connsiteY175" fmla="*/ 1541721 h 5209953"/>
                <a:gd name="connsiteX176" fmla="*/ 8006316 w 9101470"/>
                <a:gd name="connsiteY176" fmla="*/ 1562986 h 5209953"/>
                <a:gd name="connsiteX177" fmla="*/ 7878725 w 9101470"/>
                <a:gd name="connsiteY177" fmla="*/ 1552353 h 5209953"/>
                <a:gd name="connsiteX178" fmla="*/ 7836195 w 9101470"/>
                <a:gd name="connsiteY178" fmla="*/ 1562986 h 5209953"/>
                <a:gd name="connsiteX179" fmla="*/ 7878725 w 9101470"/>
                <a:gd name="connsiteY179" fmla="*/ 1637414 h 5209953"/>
                <a:gd name="connsiteX180" fmla="*/ 7899991 w 9101470"/>
                <a:gd name="connsiteY180" fmla="*/ 1658679 h 5209953"/>
                <a:gd name="connsiteX181" fmla="*/ 7963786 w 9101470"/>
                <a:gd name="connsiteY181" fmla="*/ 1679944 h 5209953"/>
                <a:gd name="connsiteX182" fmla="*/ 8059479 w 9101470"/>
                <a:gd name="connsiteY182" fmla="*/ 1711842 h 5209953"/>
                <a:gd name="connsiteX183" fmla="*/ 8123274 w 9101470"/>
                <a:gd name="connsiteY183" fmla="*/ 1733107 h 5209953"/>
                <a:gd name="connsiteX184" fmla="*/ 8155172 w 9101470"/>
                <a:gd name="connsiteY184" fmla="*/ 1743739 h 5209953"/>
                <a:gd name="connsiteX185" fmla="*/ 8240232 w 9101470"/>
                <a:gd name="connsiteY185" fmla="*/ 1765005 h 5209953"/>
                <a:gd name="connsiteX186" fmla="*/ 8304028 w 9101470"/>
                <a:gd name="connsiteY186" fmla="*/ 1786270 h 5209953"/>
                <a:gd name="connsiteX187" fmla="*/ 8335925 w 9101470"/>
                <a:gd name="connsiteY187" fmla="*/ 1796902 h 5209953"/>
                <a:gd name="connsiteX188" fmla="*/ 8484781 w 9101470"/>
                <a:gd name="connsiteY188" fmla="*/ 1818167 h 5209953"/>
                <a:gd name="connsiteX189" fmla="*/ 8537944 w 9101470"/>
                <a:gd name="connsiteY189" fmla="*/ 1881963 h 5209953"/>
                <a:gd name="connsiteX190" fmla="*/ 8569842 w 9101470"/>
                <a:gd name="connsiteY190" fmla="*/ 1988288 h 5209953"/>
                <a:gd name="connsiteX191" fmla="*/ 8580474 w 9101470"/>
                <a:gd name="connsiteY191" fmla="*/ 2126511 h 5209953"/>
                <a:gd name="connsiteX192" fmla="*/ 8623004 w 9101470"/>
                <a:gd name="connsiteY192" fmla="*/ 2222205 h 5209953"/>
                <a:gd name="connsiteX193" fmla="*/ 8644270 w 9101470"/>
                <a:gd name="connsiteY193" fmla="*/ 2243470 h 5209953"/>
                <a:gd name="connsiteX194" fmla="*/ 8676167 w 9101470"/>
                <a:gd name="connsiteY194" fmla="*/ 2349795 h 5209953"/>
                <a:gd name="connsiteX195" fmla="*/ 8708065 w 9101470"/>
                <a:gd name="connsiteY195" fmla="*/ 2413591 h 5209953"/>
                <a:gd name="connsiteX196" fmla="*/ 8729330 w 9101470"/>
                <a:gd name="connsiteY196" fmla="*/ 2498651 h 5209953"/>
                <a:gd name="connsiteX197" fmla="*/ 8761228 w 9101470"/>
                <a:gd name="connsiteY197" fmla="*/ 2519916 h 5209953"/>
                <a:gd name="connsiteX198" fmla="*/ 8782493 w 9101470"/>
                <a:gd name="connsiteY198" fmla="*/ 2583711 h 5209953"/>
                <a:gd name="connsiteX199" fmla="*/ 8793125 w 9101470"/>
                <a:gd name="connsiteY199" fmla="*/ 2626242 h 5209953"/>
                <a:gd name="connsiteX200" fmla="*/ 8835656 w 9101470"/>
                <a:gd name="connsiteY200" fmla="*/ 2679405 h 5209953"/>
                <a:gd name="connsiteX201" fmla="*/ 8846288 w 9101470"/>
                <a:gd name="connsiteY201" fmla="*/ 2711302 h 5209953"/>
                <a:gd name="connsiteX202" fmla="*/ 8910084 w 9101470"/>
                <a:gd name="connsiteY202" fmla="*/ 2796363 h 5209953"/>
                <a:gd name="connsiteX203" fmla="*/ 8941981 w 9101470"/>
                <a:gd name="connsiteY203" fmla="*/ 2817628 h 5209953"/>
                <a:gd name="connsiteX204" fmla="*/ 8963246 w 9101470"/>
                <a:gd name="connsiteY204" fmla="*/ 2849525 h 5209953"/>
                <a:gd name="connsiteX205" fmla="*/ 9005777 w 9101470"/>
                <a:gd name="connsiteY205" fmla="*/ 2892056 h 5209953"/>
                <a:gd name="connsiteX206" fmla="*/ 9027042 w 9101470"/>
                <a:gd name="connsiteY206" fmla="*/ 2923953 h 5209953"/>
                <a:gd name="connsiteX207" fmla="*/ 9058939 w 9101470"/>
                <a:gd name="connsiteY207" fmla="*/ 2934586 h 5209953"/>
                <a:gd name="connsiteX208" fmla="*/ 9090837 w 9101470"/>
                <a:gd name="connsiteY208" fmla="*/ 2998381 h 5209953"/>
                <a:gd name="connsiteX209" fmla="*/ 9101470 w 9101470"/>
                <a:gd name="connsiteY209" fmla="*/ 3030279 h 5209953"/>
                <a:gd name="connsiteX210" fmla="*/ 9090837 w 9101470"/>
                <a:gd name="connsiteY210" fmla="*/ 3125972 h 5209953"/>
                <a:gd name="connsiteX211" fmla="*/ 9027042 w 9101470"/>
                <a:gd name="connsiteY211" fmla="*/ 3168502 h 5209953"/>
                <a:gd name="connsiteX212" fmla="*/ 8899451 w 9101470"/>
                <a:gd name="connsiteY212" fmla="*/ 3211032 h 5209953"/>
                <a:gd name="connsiteX213" fmla="*/ 8867553 w 9101470"/>
                <a:gd name="connsiteY213" fmla="*/ 3221665 h 5209953"/>
                <a:gd name="connsiteX214" fmla="*/ 8835656 w 9101470"/>
                <a:gd name="connsiteY214" fmla="*/ 3232298 h 5209953"/>
                <a:gd name="connsiteX215" fmla="*/ 8793125 w 9101470"/>
                <a:gd name="connsiteY215" fmla="*/ 3242930 h 5209953"/>
                <a:gd name="connsiteX216" fmla="*/ 8729330 w 9101470"/>
                <a:gd name="connsiteY216" fmla="*/ 3221665 h 5209953"/>
                <a:gd name="connsiteX217" fmla="*/ 8697432 w 9101470"/>
                <a:gd name="connsiteY217" fmla="*/ 3200400 h 5209953"/>
                <a:gd name="connsiteX218" fmla="*/ 8633637 w 9101470"/>
                <a:gd name="connsiteY218" fmla="*/ 3179135 h 5209953"/>
                <a:gd name="connsiteX219" fmla="*/ 8537944 w 9101470"/>
                <a:gd name="connsiteY219" fmla="*/ 3136605 h 5209953"/>
                <a:gd name="connsiteX220" fmla="*/ 8506046 w 9101470"/>
                <a:gd name="connsiteY220" fmla="*/ 3125972 h 5209953"/>
                <a:gd name="connsiteX221" fmla="*/ 8410353 w 9101470"/>
                <a:gd name="connsiteY221" fmla="*/ 3072809 h 5209953"/>
                <a:gd name="connsiteX222" fmla="*/ 8389088 w 9101470"/>
                <a:gd name="connsiteY222" fmla="*/ 3040911 h 5209953"/>
                <a:gd name="connsiteX223" fmla="*/ 8325293 w 9101470"/>
                <a:gd name="connsiteY223" fmla="*/ 3009014 h 5209953"/>
                <a:gd name="connsiteX224" fmla="*/ 8293395 w 9101470"/>
                <a:gd name="connsiteY224" fmla="*/ 2987749 h 5209953"/>
                <a:gd name="connsiteX225" fmla="*/ 8070111 w 9101470"/>
                <a:gd name="connsiteY225" fmla="*/ 2987749 h 5209953"/>
                <a:gd name="connsiteX226" fmla="*/ 8027581 w 9101470"/>
                <a:gd name="connsiteY226" fmla="*/ 2998381 h 5209953"/>
                <a:gd name="connsiteX227" fmla="*/ 8006316 w 9101470"/>
                <a:gd name="connsiteY227" fmla="*/ 3030279 h 5209953"/>
                <a:gd name="connsiteX228" fmla="*/ 8016949 w 9101470"/>
                <a:gd name="connsiteY228" fmla="*/ 3317358 h 5209953"/>
                <a:gd name="connsiteX229" fmla="*/ 8027581 w 9101470"/>
                <a:gd name="connsiteY229" fmla="*/ 3349256 h 5209953"/>
                <a:gd name="connsiteX230" fmla="*/ 8048846 w 9101470"/>
                <a:gd name="connsiteY230" fmla="*/ 3381153 h 5209953"/>
                <a:gd name="connsiteX231" fmla="*/ 8038214 w 9101470"/>
                <a:gd name="connsiteY231" fmla="*/ 3476846 h 5209953"/>
                <a:gd name="connsiteX232" fmla="*/ 8059479 w 9101470"/>
                <a:gd name="connsiteY232" fmla="*/ 3551274 h 5209953"/>
                <a:gd name="connsiteX233" fmla="*/ 8123274 w 9101470"/>
                <a:gd name="connsiteY233" fmla="*/ 3583172 h 5209953"/>
                <a:gd name="connsiteX234" fmla="*/ 8155172 w 9101470"/>
                <a:gd name="connsiteY234" fmla="*/ 3604437 h 5209953"/>
                <a:gd name="connsiteX235" fmla="*/ 8325293 w 9101470"/>
                <a:gd name="connsiteY235" fmla="*/ 3615070 h 5209953"/>
                <a:gd name="connsiteX236" fmla="*/ 8378456 w 9101470"/>
                <a:gd name="connsiteY236" fmla="*/ 3625702 h 5209953"/>
                <a:gd name="connsiteX237" fmla="*/ 8463516 w 9101470"/>
                <a:gd name="connsiteY237" fmla="*/ 3689498 h 5209953"/>
                <a:gd name="connsiteX238" fmla="*/ 8484781 w 9101470"/>
                <a:gd name="connsiteY238" fmla="*/ 3721395 h 5209953"/>
                <a:gd name="connsiteX239" fmla="*/ 8516679 w 9101470"/>
                <a:gd name="connsiteY239" fmla="*/ 3785191 h 5209953"/>
                <a:gd name="connsiteX240" fmla="*/ 8516679 w 9101470"/>
                <a:gd name="connsiteY240" fmla="*/ 3965944 h 5209953"/>
                <a:gd name="connsiteX241" fmla="*/ 8495414 w 9101470"/>
                <a:gd name="connsiteY241" fmla="*/ 4029739 h 5209953"/>
                <a:gd name="connsiteX242" fmla="*/ 8506046 w 9101470"/>
                <a:gd name="connsiteY242" fmla="*/ 4146698 h 5209953"/>
                <a:gd name="connsiteX243" fmla="*/ 8527311 w 9101470"/>
                <a:gd name="connsiteY243" fmla="*/ 4210493 h 5209953"/>
                <a:gd name="connsiteX244" fmla="*/ 8537944 w 9101470"/>
                <a:gd name="connsiteY244" fmla="*/ 4242391 h 5209953"/>
                <a:gd name="connsiteX245" fmla="*/ 8527311 w 9101470"/>
                <a:gd name="connsiteY245" fmla="*/ 4327451 h 5209953"/>
                <a:gd name="connsiteX246" fmla="*/ 8495414 w 9101470"/>
                <a:gd name="connsiteY246" fmla="*/ 4348716 h 5209953"/>
                <a:gd name="connsiteX247" fmla="*/ 8463516 w 9101470"/>
                <a:gd name="connsiteY247" fmla="*/ 4380614 h 5209953"/>
                <a:gd name="connsiteX248" fmla="*/ 8420986 w 9101470"/>
                <a:gd name="connsiteY248" fmla="*/ 4401879 h 5209953"/>
                <a:gd name="connsiteX249" fmla="*/ 8367823 w 9101470"/>
                <a:gd name="connsiteY249" fmla="*/ 4465674 h 5209953"/>
                <a:gd name="connsiteX250" fmla="*/ 8325293 w 9101470"/>
                <a:gd name="connsiteY250" fmla="*/ 4486939 h 5209953"/>
                <a:gd name="connsiteX251" fmla="*/ 8293395 w 9101470"/>
                <a:gd name="connsiteY251" fmla="*/ 4550735 h 5209953"/>
                <a:gd name="connsiteX252" fmla="*/ 8250865 w 9101470"/>
                <a:gd name="connsiteY252" fmla="*/ 4603898 h 5209953"/>
                <a:gd name="connsiteX253" fmla="*/ 8240232 w 9101470"/>
                <a:gd name="connsiteY253" fmla="*/ 4635795 h 5209953"/>
                <a:gd name="connsiteX254" fmla="*/ 8208335 w 9101470"/>
                <a:gd name="connsiteY254" fmla="*/ 4657060 h 5209953"/>
                <a:gd name="connsiteX255" fmla="*/ 8102009 w 9101470"/>
                <a:gd name="connsiteY255" fmla="*/ 4688958 h 5209953"/>
                <a:gd name="connsiteX256" fmla="*/ 8006316 w 9101470"/>
                <a:gd name="connsiteY256" fmla="*/ 4710223 h 5209953"/>
                <a:gd name="connsiteX257" fmla="*/ 7921256 w 9101470"/>
                <a:gd name="connsiteY257" fmla="*/ 4784651 h 5209953"/>
                <a:gd name="connsiteX258" fmla="*/ 7899991 w 9101470"/>
                <a:gd name="connsiteY258" fmla="*/ 4848446 h 5209953"/>
                <a:gd name="connsiteX259" fmla="*/ 7889358 w 9101470"/>
                <a:gd name="connsiteY259" fmla="*/ 4880344 h 5209953"/>
                <a:gd name="connsiteX260" fmla="*/ 7825563 w 9101470"/>
                <a:gd name="connsiteY260" fmla="*/ 4933507 h 5209953"/>
                <a:gd name="connsiteX261" fmla="*/ 7814930 w 9101470"/>
                <a:gd name="connsiteY261" fmla="*/ 4965405 h 5209953"/>
                <a:gd name="connsiteX262" fmla="*/ 7783032 w 9101470"/>
                <a:gd name="connsiteY262" fmla="*/ 4986670 h 5209953"/>
                <a:gd name="connsiteX263" fmla="*/ 7719237 w 9101470"/>
                <a:gd name="connsiteY263" fmla="*/ 5007935 h 5209953"/>
                <a:gd name="connsiteX264" fmla="*/ 7644809 w 9101470"/>
                <a:gd name="connsiteY264" fmla="*/ 5029200 h 5209953"/>
                <a:gd name="connsiteX265" fmla="*/ 7612911 w 9101470"/>
                <a:gd name="connsiteY265" fmla="*/ 5039832 h 5209953"/>
                <a:gd name="connsiteX266" fmla="*/ 7527851 w 9101470"/>
                <a:gd name="connsiteY266" fmla="*/ 5061098 h 5209953"/>
                <a:gd name="connsiteX267" fmla="*/ 6932428 w 9101470"/>
                <a:gd name="connsiteY267" fmla="*/ 5071730 h 5209953"/>
                <a:gd name="connsiteX268" fmla="*/ 6889898 w 9101470"/>
                <a:gd name="connsiteY268" fmla="*/ 5082363 h 5209953"/>
                <a:gd name="connsiteX269" fmla="*/ 6858000 w 9101470"/>
                <a:gd name="connsiteY269" fmla="*/ 5092995 h 5209953"/>
                <a:gd name="connsiteX270" fmla="*/ 6453963 w 9101470"/>
                <a:gd name="connsiteY270" fmla="*/ 5114260 h 5209953"/>
                <a:gd name="connsiteX271" fmla="*/ 6326372 w 9101470"/>
                <a:gd name="connsiteY271" fmla="*/ 5092995 h 5209953"/>
                <a:gd name="connsiteX272" fmla="*/ 6251944 w 9101470"/>
                <a:gd name="connsiteY272" fmla="*/ 5061098 h 5209953"/>
                <a:gd name="connsiteX273" fmla="*/ 6156251 w 9101470"/>
                <a:gd name="connsiteY273" fmla="*/ 5007935 h 5209953"/>
                <a:gd name="connsiteX274" fmla="*/ 6092456 w 9101470"/>
                <a:gd name="connsiteY274" fmla="*/ 4965405 h 5209953"/>
                <a:gd name="connsiteX275" fmla="*/ 6039293 w 9101470"/>
                <a:gd name="connsiteY275" fmla="*/ 4944139 h 5209953"/>
                <a:gd name="connsiteX276" fmla="*/ 5975498 w 9101470"/>
                <a:gd name="connsiteY276" fmla="*/ 4922874 h 5209953"/>
                <a:gd name="connsiteX277" fmla="*/ 5932967 w 9101470"/>
                <a:gd name="connsiteY277" fmla="*/ 4901609 h 5209953"/>
                <a:gd name="connsiteX278" fmla="*/ 5922335 w 9101470"/>
                <a:gd name="connsiteY278" fmla="*/ 4869711 h 5209953"/>
                <a:gd name="connsiteX279" fmla="*/ 5837274 w 9101470"/>
                <a:gd name="connsiteY279" fmla="*/ 4859079 h 5209953"/>
                <a:gd name="connsiteX280" fmla="*/ 5741581 w 9101470"/>
                <a:gd name="connsiteY280" fmla="*/ 4837814 h 5209953"/>
                <a:gd name="connsiteX281" fmla="*/ 5348177 w 9101470"/>
                <a:gd name="connsiteY281" fmla="*/ 4848446 h 5209953"/>
                <a:gd name="connsiteX282" fmla="*/ 5114260 w 9101470"/>
                <a:gd name="connsiteY282" fmla="*/ 4869711 h 5209953"/>
                <a:gd name="connsiteX283" fmla="*/ 5018567 w 9101470"/>
                <a:gd name="connsiteY283" fmla="*/ 4922874 h 5209953"/>
                <a:gd name="connsiteX284" fmla="*/ 4986670 w 9101470"/>
                <a:gd name="connsiteY284" fmla="*/ 4944139 h 5209953"/>
                <a:gd name="connsiteX285" fmla="*/ 4954772 w 9101470"/>
                <a:gd name="connsiteY285" fmla="*/ 4954772 h 5209953"/>
                <a:gd name="connsiteX286" fmla="*/ 4912242 w 9101470"/>
                <a:gd name="connsiteY286" fmla="*/ 5050465 h 5209953"/>
                <a:gd name="connsiteX287" fmla="*/ 4880344 w 9101470"/>
                <a:gd name="connsiteY287" fmla="*/ 5061098 h 5209953"/>
                <a:gd name="connsiteX288" fmla="*/ 4816549 w 9101470"/>
                <a:gd name="connsiteY288" fmla="*/ 5103628 h 5209953"/>
                <a:gd name="connsiteX289" fmla="*/ 4784651 w 9101470"/>
                <a:gd name="connsiteY289" fmla="*/ 5124893 h 5209953"/>
                <a:gd name="connsiteX290" fmla="*/ 4667693 w 9101470"/>
                <a:gd name="connsiteY290" fmla="*/ 5114260 h 5209953"/>
                <a:gd name="connsiteX291" fmla="*/ 4635795 w 9101470"/>
                <a:gd name="connsiteY291" fmla="*/ 5103628 h 5209953"/>
                <a:gd name="connsiteX292" fmla="*/ 4529470 w 9101470"/>
                <a:gd name="connsiteY292" fmla="*/ 5092995 h 5209953"/>
                <a:gd name="connsiteX293" fmla="*/ 4486939 w 9101470"/>
                <a:gd name="connsiteY293" fmla="*/ 5082363 h 5209953"/>
                <a:gd name="connsiteX294" fmla="*/ 4455042 w 9101470"/>
                <a:gd name="connsiteY294" fmla="*/ 5061098 h 5209953"/>
                <a:gd name="connsiteX295" fmla="*/ 4423144 w 9101470"/>
                <a:gd name="connsiteY295" fmla="*/ 5050465 h 5209953"/>
                <a:gd name="connsiteX296" fmla="*/ 4401879 w 9101470"/>
                <a:gd name="connsiteY296" fmla="*/ 4997302 h 5209953"/>
                <a:gd name="connsiteX297" fmla="*/ 4391246 w 9101470"/>
                <a:gd name="connsiteY297" fmla="*/ 4965405 h 5209953"/>
                <a:gd name="connsiteX298" fmla="*/ 4359349 w 9101470"/>
                <a:gd name="connsiteY298" fmla="*/ 4944139 h 5209953"/>
                <a:gd name="connsiteX299" fmla="*/ 4306186 w 9101470"/>
                <a:gd name="connsiteY299" fmla="*/ 4848446 h 5209953"/>
                <a:gd name="connsiteX300" fmla="*/ 4274288 w 9101470"/>
                <a:gd name="connsiteY300" fmla="*/ 4837814 h 5209953"/>
                <a:gd name="connsiteX301" fmla="*/ 4242391 w 9101470"/>
                <a:gd name="connsiteY301" fmla="*/ 4816549 h 5209953"/>
                <a:gd name="connsiteX302" fmla="*/ 4221125 w 9101470"/>
                <a:gd name="connsiteY302" fmla="*/ 4795284 h 5209953"/>
                <a:gd name="connsiteX303" fmla="*/ 4178595 w 9101470"/>
                <a:gd name="connsiteY303" fmla="*/ 4784651 h 5209953"/>
                <a:gd name="connsiteX304" fmla="*/ 4146698 w 9101470"/>
                <a:gd name="connsiteY304" fmla="*/ 4763386 h 5209953"/>
                <a:gd name="connsiteX305" fmla="*/ 4093535 w 9101470"/>
                <a:gd name="connsiteY305" fmla="*/ 4720856 h 5209953"/>
                <a:gd name="connsiteX306" fmla="*/ 4061637 w 9101470"/>
                <a:gd name="connsiteY306" fmla="*/ 4710223 h 5209953"/>
                <a:gd name="connsiteX307" fmla="*/ 3880884 w 9101470"/>
                <a:gd name="connsiteY307" fmla="*/ 4742121 h 5209953"/>
                <a:gd name="connsiteX308" fmla="*/ 3859618 w 9101470"/>
                <a:gd name="connsiteY308" fmla="*/ 4774018 h 5209953"/>
                <a:gd name="connsiteX309" fmla="*/ 3795823 w 9101470"/>
                <a:gd name="connsiteY309" fmla="*/ 4816549 h 5209953"/>
                <a:gd name="connsiteX310" fmla="*/ 3678865 w 9101470"/>
                <a:gd name="connsiteY310" fmla="*/ 4805916 h 5209953"/>
                <a:gd name="connsiteX311" fmla="*/ 3604437 w 9101470"/>
                <a:gd name="connsiteY311" fmla="*/ 4763386 h 5209953"/>
                <a:gd name="connsiteX312" fmla="*/ 3551274 w 9101470"/>
                <a:gd name="connsiteY312" fmla="*/ 4699591 h 5209953"/>
                <a:gd name="connsiteX313" fmla="*/ 3508744 w 9101470"/>
                <a:gd name="connsiteY313" fmla="*/ 4688958 h 5209953"/>
                <a:gd name="connsiteX314" fmla="*/ 3444949 w 9101470"/>
                <a:gd name="connsiteY314" fmla="*/ 4646428 h 5209953"/>
                <a:gd name="connsiteX315" fmla="*/ 3413051 w 9101470"/>
                <a:gd name="connsiteY315" fmla="*/ 4625163 h 5209953"/>
                <a:gd name="connsiteX316" fmla="*/ 3391786 w 9101470"/>
                <a:gd name="connsiteY316" fmla="*/ 4593265 h 5209953"/>
                <a:gd name="connsiteX317" fmla="*/ 3455581 w 9101470"/>
                <a:gd name="connsiteY317" fmla="*/ 4561367 h 5209953"/>
                <a:gd name="connsiteX318" fmla="*/ 3498111 w 9101470"/>
                <a:gd name="connsiteY318" fmla="*/ 4497572 h 5209953"/>
                <a:gd name="connsiteX319" fmla="*/ 3487479 w 9101470"/>
                <a:gd name="connsiteY319" fmla="*/ 4455042 h 5209953"/>
                <a:gd name="connsiteX320" fmla="*/ 3455581 w 9101470"/>
                <a:gd name="connsiteY320" fmla="*/ 4433777 h 5209953"/>
                <a:gd name="connsiteX321" fmla="*/ 3370521 w 9101470"/>
                <a:gd name="connsiteY321" fmla="*/ 4369981 h 5209953"/>
                <a:gd name="connsiteX322" fmla="*/ 3147237 w 9101470"/>
                <a:gd name="connsiteY322" fmla="*/ 4423144 h 5209953"/>
                <a:gd name="connsiteX323" fmla="*/ 3115339 w 9101470"/>
                <a:gd name="connsiteY323" fmla="*/ 4433777 h 5209953"/>
                <a:gd name="connsiteX324" fmla="*/ 3051544 w 9101470"/>
                <a:gd name="connsiteY324" fmla="*/ 4476307 h 5209953"/>
                <a:gd name="connsiteX325" fmla="*/ 3019646 w 9101470"/>
                <a:gd name="connsiteY325" fmla="*/ 4497572 h 5209953"/>
                <a:gd name="connsiteX326" fmla="*/ 2987749 w 9101470"/>
                <a:gd name="connsiteY326" fmla="*/ 4518837 h 5209953"/>
                <a:gd name="connsiteX327" fmla="*/ 2977116 w 9101470"/>
                <a:gd name="connsiteY327" fmla="*/ 4550735 h 5209953"/>
                <a:gd name="connsiteX328" fmla="*/ 2892056 w 9101470"/>
                <a:gd name="connsiteY328" fmla="*/ 4625163 h 5209953"/>
                <a:gd name="connsiteX329" fmla="*/ 2881423 w 9101470"/>
                <a:gd name="connsiteY329" fmla="*/ 4657060 h 5209953"/>
                <a:gd name="connsiteX330" fmla="*/ 2806995 w 9101470"/>
                <a:gd name="connsiteY330" fmla="*/ 4742121 h 5209953"/>
                <a:gd name="connsiteX331" fmla="*/ 2775098 w 9101470"/>
                <a:gd name="connsiteY331" fmla="*/ 4752753 h 5209953"/>
                <a:gd name="connsiteX332" fmla="*/ 2541181 w 9101470"/>
                <a:gd name="connsiteY332" fmla="*/ 4763386 h 5209953"/>
                <a:gd name="connsiteX333" fmla="*/ 2477386 w 9101470"/>
                <a:gd name="connsiteY333" fmla="*/ 4890977 h 5209953"/>
                <a:gd name="connsiteX334" fmla="*/ 2466753 w 9101470"/>
                <a:gd name="connsiteY334" fmla="*/ 4922874 h 5209953"/>
                <a:gd name="connsiteX335" fmla="*/ 2456121 w 9101470"/>
                <a:gd name="connsiteY335" fmla="*/ 4954772 h 5209953"/>
                <a:gd name="connsiteX336" fmla="*/ 2413591 w 9101470"/>
                <a:gd name="connsiteY336" fmla="*/ 5135525 h 5209953"/>
                <a:gd name="connsiteX337" fmla="*/ 2360428 w 9101470"/>
                <a:gd name="connsiteY337" fmla="*/ 5146158 h 5209953"/>
                <a:gd name="connsiteX338" fmla="*/ 2296632 w 9101470"/>
                <a:gd name="connsiteY338" fmla="*/ 5188688 h 5209953"/>
                <a:gd name="connsiteX339" fmla="*/ 2264735 w 9101470"/>
                <a:gd name="connsiteY339" fmla="*/ 5209953 h 5209953"/>
                <a:gd name="connsiteX340" fmla="*/ 2179674 w 9101470"/>
                <a:gd name="connsiteY340" fmla="*/ 5199321 h 5209953"/>
                <a:gd name="connsiteX341" fmla="*/ 2105246 w 9101470"/>
                <a:gd name="connsiteY341" fmla="*/ 5178056 h 5209953"/>
                <a:gd name="connsiteX342" fmla="*/ 2073349 w 9101470"/>
                <a:gd name="connsiteY342" fmla="*/ 5156791 h 5209953"/>
                <a:gd name="connsiteX343" fmla="*/ 1998921 w 9101470"/>
                <a:gd name="connsiteY343" fmla="*/ 5124893 h 5209953"/>
                <a:gd name="connsiteX344" fmla="*/ 1967023 w 9101470"/>
                <a:gd name="connsiteY344" fmla="*/ 5092995 h 5209953"/>
                <a:gd name="connsiteX345" fmla="*/ 1956391 w 9101470"/>
                <a:gd name="connsiteY345" fmla="*/ 4997302 h 5209953"/>
                <a:gd name="connsiteX346" fmla="*/ 1945758 w 9101470"/>
                <a:gd name="connsiteY346" fmla="*/ 4965405 h 5209953"/>
                <a:gd name="connsiteX347" fmla="*/ 1935125 w 9101470"/>
                <a:gd name="connsiteY347" fmla="*/ 4880344 h 5209953"/>
                <a:gd name="connsiteX348" fmla="*/ 1839432 w 9101470"/>
                <a:gd name="connsiteY348" fmla="*/ 4827181 h 5209953"/>
                <a:gd name="connsiteX349" fmla="*/ 1775637 w 9101470"/>
                <a:gd name="connsiteY349" fmla="*/ 4784651 h 5209953"/>
                <a:gd name="connsiteX350" fmla="*/ 1743739 w 9101470"/>
                <a:gd name="connsiteY350" fmla="*/ 4763386 h 5209953"/>
                <a:gd name="connsiteX351" fmla="*/ 1679944 w 9101470"/>
                <a:gd name="connsiteY351" fmla="*/ 4731488 h 5209953"/>
                <a:gd name="connsiteX352" fmla="*/ 1637414 w 9101470"/>
                <a:gd name="connsiteY352" fmla="*/ 4710223 h 5209953"/>
                <a:gd name="connsiteX353" fmla="*/ 1605516 w 9101470"/>
                <a:gd name="connsiteY353" fmla="*/ 4678325 h 5209953"/>
                <a:gd name="connsiteX354" fmla="*/ 1594884 w 9101470"/>
                <a:gd name="connsiteY354" fmla="*/ 4646428 h 5209953"/>
                <a:gd name="connsiteX355" fmla="*/ 1552353 w 9101470"/>
                <a:gd name="connsiteY355" fmla="*/ 4582632 h 5209953"/>
                <a:gd name="connsiteX356" fmla="*/ 1541721 w 9101470"/>
                <a:gd name="connsiteY356" fmla="*/ 4540102 h 5209953"/>
                <a:gd name="connsiteX357" fmla="*/ 1520456 w 9101470"/>
                <a:gd name="connsiteY357" fmla="*/ 4380614 h 5209953"/>
                <a:gd name="connsiteX358" fmla="*/ 1499191 w 9101470"/>
                <a:gd name="connsiteY358" fmla="*/ 4316818 h 5209953"/>
                <a:gd name="connsiteX359" fmla="*/ 1488558 w 9101470"/>
                <a:gd name="connsiteY359" fmla="*/ 4284921 h 5209953"/>
                <a:gd name="connsiteX360" fmla="*/ 1424763 w 9101470"/>
                <a:gd name="connsiteY360" fmla="*/ 4253023 h 5209953"/>
                <a:gd name="connsiteX361" fmla="*/ 1371600 w 9101470"/>
                <a:gd name="connsiteY361" fmla="*/ 4263656 h 5209953"/>
                <a:gd name="connsiteX362" fmla="*/ 1339702 w 9101470"/>
                <a:gd name="connsiteY362" fmla="*/ 4274288 h 5209953"/>
                <a:gd name="connsiteX363" fmla="*/ 1307804 w 9101470"/>
                <a:gd name="connsiteY363" fmla="*/ 4327451 h 5209953"/>
                <a:gd name="connsiteX364" fmla="*/ 1244009 w 9101470"/>
                <a:gd name="connsiteY364" fmla="*/ 4348716 h 5209953"/>
                <a:gd name="connsiteX365" fmla="*/ 1148316 w 9101470"/>
                <a:gd name="connsiteY365" fmla="*/ 4338084 h 5209953"/>
                <a:gd name="connsiteX366" fmla="*/ 1116418 w 9101470"/>
                <a:gd name="connsiteY366" fmla="*/ 4316818 h 5209953"/>
                <a:gd name="connsiteX367" fmla="*/ 1073888 w 9101470"/>
                <a:gd name="connsiteY367" fmla="*/ 4306186 h 5209953"/>
                <a:gd name="connsiteX368" fmla="*/ 999460 w 9101470"/>
                <a:gd name="connsiteY368" fmla="*/ 4242391 h 5209953"/>
                <a:gd name="connsiteX369" fmla="*/ 967563 w 9101470"/>
                <a:gd name="connsiteY369" fmla="*/ 4231758 h 5209953"/>
                <a:gd name="connsiteX370" fmla="*/ 935665 w 9101470"/>
                <a:gd name="connsiteY370" fmla="*/ 4210493 h 5209953"/>
                <a:gd name="connsiteX371" fmla="*/ 903767 w 9101470"/>
                <a:gd name="connsiteY371" fmla="*/ 4199860 h 5209953"/>
                <a:gd name="connsiteX372" fmla="*/ 839972 w 9101470"/>
                <a:gd name="connsiteY372" fmla="*/ 4157330 h 5209953"/>
                <a:gd name="connsiteX373" fmla="*/ 797442 w 9101470"/>
                <a:gd name="connsiteY373" fmla="*/ 4136065 h 5209953"/>
                <a:gd name="connsiteX374" fmla="*/ 776177 w 9101470"/>
                <a:gd name="connsiteY374" fmla="*/ 4104167 h 5209953"/>
                <a:gd name="connsiteX375" fmla="*/ 744279 w 9101470"/>
                <a:gd name="connsiteY375" fmla="*/ 4093535 h 5209953"/>
                <a:gd name="connsiteX376" fmla="*/ 712381 w 9101470"/>
                <a:gd name="connsiteY376" fmla="*/ 4072270 h 5209953"/>
                <a:gd name="connsiteX377" fmla="*/ 669851 w 9101470"/>
                <a:gd name="connsiteY377" fmla="*/ 4040372 h 5209953"/>
                <a:gd name="connsiteX378" fmla="*/ 637953 w 9101470"/>
                <a:gd name="connsiteY378" fmla="*/ 4019107 h 5209953"/>
                <a:gd name="connsiteX379" fmla="*/ 574158 w 9101470"/>
                <a:gd name="connsiteY379" fmla="*/ 3965944 h 5209953"/>
                <a:gd name="connsiteX380" fmla="*/ 542260 w 9101470"/>
                <a:gd name="connsiteY380" fmla="*/ 3891516 h 5209953"/>
                <a:gd name="connsiteX381" fmla="*/ 520995 w 9101470"/>
                <a:gd name="connsiteY381" fmla="*/ 3859618 h 5209953"/>
                <a:gd name="connsiteX382" fmla="*/ 499730 w 9101470"/>
                <a:gd name="connsiteY382" fmla="*/ 3817088 h 5209953"/>
                <a:gd name="connsiteX383" fmla="*/ 489098 w 9101470"/>
                <a:gd name="connsiteY383" fmla="*/ 3785191 h 5209953"/>
                <a:gd name="connsiteX384" fmla="*/ 467832 w 9101470"/>
                <a:gd name="connsiteY384" fmla="*/ 3753293 h 5209953"/>
                <a:gd name="connsiteX385" fmla="*/ 457200 w 9101470"/>
                <a:gd name="connsiteY385" fmla="*/ 3657600 h 5209953"/>
                <a:gd name="connsiteX386" fmla="*/ 446567 w 9101470"/>
                <a:gd name="connsiteY386" fmla="*/ 3540642 h 5209953"/>
                <a:gd name="connsiteX387" fmla="*/ 425302 w 9101470"/>
                <a:gd name="connsiteY387" fmla="*/ 3476846 h 5209953"/>
                <a:gd name="connsiteX388" fmla="*/ 393404 w 9101470"/>
                <a:gd name="connsiteY388" fmla="*/ 3444949 h 5209953"/>
                <a:gd name="connsiteX389" fmla="*/ 372139 w 9101470"/>
                <a:gd name="connsiteY389" fmla="*/ 3413051 h 5209953"/>
                <a:gd name="connsiteX390" fmla="*/ 340242 w 9101470"/>
                <a:gd name="connsiteY390" fmla="*/ 3391786 h 5209953"/>
                <a:gd name="connsiteX391" fmla="*/ 287079 w 9101470"/>
                <a:gd name="connsiteY391" fmla="*/ 3338623 h 5209953"/>
                <a:gd name="connsiteX392" fmla="*/ 223284 w 9101470"/>
                <a:gd name="connsiteY392" fmla="*/ 3274828 h 5209953"/>
                <a:gd name="connsiteX393" fmla="*/ 202018 w 9101470"/>
                <a:gd name="connsiteY393" fmla="*/ 3253563 h 5209953"/>
                <a:gd name="connsiteX394" fmla="*/ 180753 w 9101470"/>
                <a:gd name="connsiteY394" fmla="*/ 3221665 h 5209953"/>
                <a:gd name="connsiteX395" fmla="*/ 148856 w 9101470"/>
                <a:gd name="connsiteY395" fmla="*/ 3211032 h 5209953"/>
                <a:gd name="connsiteX396" fmla="*/ 116958 w 9101470"/>
                <a:gd name="connsiteY396" fmla="*/ 3189767 h 5209953"/>
                <a:gd name="connsiteX397" fmla="*/ 42530 w 9101470"/>
                <a:gd name="connsiteY397" fmla="*/ 3168502 h 52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9101470" h="5209953">
                  <a:moveTo>
                    <a:pt x="0" y="1531088"/>
                  </a:moveTo>
                  <a:cubicBezTo>
                    <a:pt x="79165" y="1542398"/>
                    <a:pt x="125058" y="1554446"/>
                    <a:pt x="212651" y="1531088"/>
                  </a:cubicBezTo>
                  <a:cubicBezTo>
                    <a:pt x="224998" y="1527795"/>
                    <a:pt x="226828" y="1509823"/>
                    <a:pt x="233916" y="1499191"/>
                  </a:cubicBezTo>
                  <a:cubicBezTo>
                    <a:pt x="237460" y="1485014"/>
                    <a:pt x="238792" y="1470092"/>
                    <a:pt x="244549" y="1456660"/>
                  </a:cubicBezTo>
                  <a:cubicBezTo>
                    <a:pt x="249583" y="1444915"/>
                    <a:pt x="260099" y="1436193"/>
                    <a:pt x="265814" y="1424763"/>
                  </a:cubicBezTo>
                  <a:cubicBezTo>
                    <a:pt x="270826" y="1414738"/>
                    <a:pt x="272902" y="1403498"/>
                    <a:pt x="276446" y="1392865"/>
                  </a:cubicBezTo>
                  <a:cubicBezTo>
                    <a:pt x="256546" y="1273457"/>
                    <a:pt x="254486" y="1288787"/>
                    <a:pt x="276446" y="1105786"/>
                  </a:cubicBezTo>
                  <a:cubicBezTo>
                    <a:pt x="279204" y="1082803"/>
                    <a:pt x="321256" y="1027054"/>
                    <a:pt x="340242" y="1020725"/>
                  </a:cubicBezTo>
                  <a:lnTo>
                    <a:pt x="404037" y="999460"/>
                  </a:lnTo>
                  <a:cubicBezTo>
                    <a:pt x="414670" y="995916"/>
                    <a:pt x="424840" y="990413"/>
                    <a:pt x="435935" y="988828"/>
                  </a:cubicBezTo>
                  <a:cubicBezTo>
                    <a:pt x="496161" y="980224"/>
                    <a:pt x="502766" y="981885"/>
                    <a:pt x="552893" y="967563"/>
                  </a:cubicBezTo>
                  <a:cubicBezTo>
                    <a:pt x="563670" y="964484"/>
                    <a:pt x="574994" y="962373"/>
                    <a:pt x="584791" y="956930"/>
                  </a:cubicBezTo>
                  <a:cubicBezTo>
                    <a:pt x="607132" y="944518"/>
                    <a:pt x="648586" y="914400"/>
                    <a:pt x="648586" y="914400"/>
                  </a:cubicBezTo>
                  <a:cubicBezTo>
                    <a:pt x="752630" y="758334"/>
                    <a:pt x="646989" y="922510"/>
                    <a:pt x="712381" y="808074"/>
                  </a:cubicBezTo>
                  <a:cubicBezTo>
                    <a:pt x="718390" y="797559"/>
                    <a:pt x="740941" y="761896"/>
                    <a:pt x="754911" y="754911"/>
                  </a:cubicBezTo>
                  <a:cubicBezTo>
                    <a:pt x="767981" y="748376"/>
                    <a:pt x="783445" y="748478"/>
                    <a:pt x="797442" y="744279"/>
                  </a:cubicBezTo>
                  <a:cubicBezTo>
                    <a:pt x="818912" y="737838"/>
                    <a:pt x="861237" y="723014"/>
                    <a:pt x="861237" y="723014"/>
                  </a:cubicBezTo>
                  <a:cubicBezTo>
                    <a:pt x="871870" y="715926"/>
                    <a:pt x="881705" y="707464"/>
                    <a:pt x="893135" y="701749"/>
                  </a:cubicBezTo>
                  <a:cubicBezTo>
                    <a:pt x="903159" y="696737"/>
                    <a:pt x="915422" y="696882"/>
                    <a:pt x="925032" y="691116"/>
                  </a:cubicBezTo>
                  <a:cubicBezTo>
                    <a:pt x="941869" y="681014"/>
                    <a:pt x="957903" y="652444"/>
                    <a:pt x="967563" y="637953"/>
                  </a:cubicBezTo>
                  <a:lnTo>
                    <a:pt x="988828" y="574158"/>
                  </a:lnTo>
                  <a:cubicBezTo>
                    <a:pt x="992372" y="563525"/>
                    <a:pt x="990135" y="548477"/>
                    <a:pt x="999460" y="542260"/>
                  </a:cubicBezTo>
                  <a:lnTo>
                    <a:pt x="1031358" y="520995"/>
                  </a:lnTo>
                  <a:cubicBezTo>
                    <a:pt x="1061481" y="430632"/>
                    <a:pt x="1019469" y="540812"/>
                    <a:pt x="1063256" y="467832"/>
                  </a:cubicBezTo>
                  <a:cubicBezTo>
                    <a:pt x="1109416" y="390897"/>
                    <a:pt x="1024675" y="485148"/>
                    <a:pt x="1105786" y="404037"/>
                  </a:cubicBezTo>
                  <a:cubicBezTo>
                    <a:pt x="1109330" y="393404"/>
                    <a:pt x="1108493" y="380064"/>
                    <a:pt x="1116418" y="372139"/>
                  </a:cubicBezTo>
                  <a:cubicBezTo>
                    <a:pt x="1124343" y="364214"/>
                    <a:pt x="1141314" y="370259"/>
                    <a:pt x="1148316" y="361507"/>
                  </a:cubicBezTo>
                  <a:cubicBezTo>
                    <a:pt x="1157445" y="350096"/>
                    <a:pt x="1154750" y="332974"/>
                    <a:pt x="1158949" y="318977"/>
                  </a:cubicBezTo>
                  <a:cubicBezTo>
                    <a:pt x="1165390" y="297507"/>
                    <a:pt x="1173126" y="276446"/>
                    <a:pt x="1180214" y="255181"/>
                  </a:cubicBezTo>
                  <a:cubicBezTo>
                    <a:pt x="1180214" y="255180"/>
                    <a:pt x="1201478" y="191386"/>
                    <a:pt x="1201479" y="191386"/>
                  </a:cubicBezTo>
                  <a:lnTo>
                    <a:pt x="1265274" y="170121"/>
                  </a:lnTo>
                  <a:cubicBezTo>
                    <a:pt x="1337150" y="173246"/>
                    <a:pt x="1472058" y="166587"/>
                    <a:pt x="1562986" y="191386"/>
                  </a:cubicBezTo>
                  <a:cubicBezTo>
                    <a:pt x="1584611" y="197284"/>
                    <a:pt x="1605516" y="205563"/>
                    <a:pt x="1626781" y="212651"/>
                  </a:cubicBezTo>
                  <a:lnTo>
                    <a:pt x="1690577" y="233916"/>
                  </a:lnTo>
                  <a:cubicBezTo>
                    <a:pt x="1701209" y="237460"/>
                    <a:pt x="1713149" y="238332"/>
                    <a:pt x="1722474" y="244549"/>
                  </a:cubicBezTo>
                  <a:cubicBezTo>
                    <a:pt x="1733107" y="251637"/>
                    <a:pt x="1742695" y="260624"/>
                    <a:pt x="1754372" y="265814"/>
                  </a:cubicBezTo>
                  <a:cubicBezTo>
                    <a:pt x="1774855" y="274918"/>
                    <a:pt x="1818167" y="287079"/>
                    <a:pt x="1818167" y="287079"/>
                  </a:cubicBezTo>
                  <a:cubicBezTo>
                    <a:pt x="1942214" y="283535"/>
                    <a:pt x="2066357" y="282492"/>
                    <a:pt x="2190307" y="276446"/>
                  </a:cubicBezTo>
                  <a:cubicBezTo>
                    <a:pt x="2211840" y="275396"/>
                    <a:pt x="2233650" y="272631"/>
                    <a:pt x="2254102" y="265814"/>
                  </a:cubicBezTo>
                  <a:cubicBezTo>
                    <a:pt x="2266225" y="261773"/>
                    <a:pt x="2275367" y="251637"/>
                    <a:pt x="2286000" y="244549"/>
                  </a:cubicBezTo>
                  <a:cubicBezTo>
                    <a:pt x="2293088" y="233916"/>
                    <a:pt x="2297286" y="220634"/>
                    <a:pt x="2307265" y="212651"/>
                  </a:cubicBezTo>
                  <a:cubicBezTo>
                    <a:pt x="2316017" y="205649"/>
                    <a:pt x="2328350" y="204967"/>
                    <a:pt x="2339163" y="202018"/>
                  </a:cubicBezTo>
                  <a:cubicBezTo>
                    <a:pt x="2396329" y="186427"/>
                    <a:pt x="2440058" y="174808"/>
                    <a:pt x="2498651" y="170121"/>
                  </a:cubicBezTo>
                  <a:cubicBezTo>
                    <a:pt x="2562341" y="165026"/>
                    <a:pt x="2626242" y="163032"/>
                    <a:pt x="2690037" y="159488"/>
                  </a:cubicBezTo>
                  <a:lnTo>
                    <a:pt x="2743200" y="148856"/>
                  </a:lnTo>
                  <a:cubicBezTo>
                    <a:pt x="2764411" y="145000"/>
                    <a:pt x="2785950" y="142900"/>
                    <a:pt x="2806995" y="138223"/>
                  </a:cubicBezTo>
                  <a:cubicBezTo>
                    <a:pt x="2817936" y="135792"/>
                    <a:pt x="2828260" y="131135"/>
                    <a:pt x="2838893" y="127591"/>
                  </a:cubicBezTo>
                  <a:cubicBezTo>
                    <a:pt x="2930301" y="66650"/>
                    <a:pt x="2814654" y="139709"/>
                    <a:pt x="2902688" y="95693"/>
                  </a:cubicBezTo>
                  <a:cubicBezTo>
                    <a:pt x="2985139" y="54468"/>
                    <a:pt x="2886304" y="90523"/>
                    <a:pt x="2966484" y="63795"/>
                  </a:cubicBezTo>
                  <a:lnTo>
                    <a:pt x="3136604" y="74428"/>
                  </a:lnTo>
                  <a:cubicBezTo>
                    <a:pt x="3186239" y="77737"/>
                    <a:pt x="3235715" y="85060"/>
                    <a:pt x="3285460" y="85060"/>
                  </a:cubicBezTo>
                  <a:cubicBezTo>
                    <a:pt x="3356432" y="85060"/>
                    <a:pt x="3427227" y="77972"/>
                    <a:pt x="3498111" y="74428"/>
                  </a:cubicBezTo>
                  <a:cubicBezTo>
                    <a:pt x="3508744" y="70884"/>
                    <a:pt x="3518801" y="63795"/>
                    <a:pt x="3530009" y="63795"/>
                  </a:cubicBezTo>
                  <a:cubicBezTo>
                    <a:pt x="3551567" y="63795"/>
                    <a:pt x="3572496" y="71150"/>
                    <a:pt x="3593804" y="74428"/>
                  </a:cubicBezTo>
                  <a:cubicBezTo>
                    <a:pt x="3618574" y="78239"/>
                    <a:pt x="3643423" y="81516"/>
                    <a:pt x="3668232" y="85060"/>
                  </a:cubicBezTo>
                  <a:cubicBezTo>
                    <a:pt x="3675321" y="92148"/>
                    <a:pt x="3686860" y="96654"/>
                    <a:pt x="3689498" y="106325"/>
                  </a:cubicBezTo>
                  <a:cubicBezTo>
                    <a:pt x="3697943" y="137288"/>
                    <a:pt x="3695250" y="170297"/>
                    <a:pt x="3700130" y="202018"/>
                  </a:cubicBezTo>
                  <a:cubicBezTo>
                    <a:pt x="3702352" y="216461"/>
                    <a:pt x="3706564" y="230552"/>
                    <a:pt x="3710763" y="244549"/>
                  </a:cubicBezTo>
                  <a:cubicBezTo>
                    <a:pt x="3718102" y="269014"/>
                    <a:pt x="3744687" y="362181"/>
                    <a:pt x="3774558" y="372139"/>
                  </a:cubicBezTo>
                  <a:lnTo>
                    <a:pt x="3838353" y="393405"/>
                  </a:lnTo>
                  <a:cubicBezTo>
                    <a:pt x="3848986" y="396949"/>
                    <a:pt x="3859196" y="402194"/>
                    <a:pt x="3870251" y="404037"/>
                  </a:cubicBezTo>
                  <a:lnTo>
                    <a:pt x="3934046" y="414670"/>
                  </a:lnTo>
                  <a:cubicBezTo>
                    <a:pt x="3944679" y="421758"/>
                    <a:pt x="3956908" y="426899"/>
                    <a:pt x="3965944" y="435935"/>
                  </a:cubicBezTo>
                  <a:cubicBezTo>
                    <a:pt x="4001403" y="471393"/>
                    <a:pt x="3984029" y="509304"/>
                    <a:pt x="4051004" y="531628"/>
                  </a:cubicBezTo>
                  <a:lnTo>
                    <a:pt x="4082902" y="542260"/>
                  </a:lnTo>
                  <a:cubicBezTo>
                    <a:pt x="4125432" y="538716"/>
                    <a:pt x="4168190" y="537268"/>
                    <a:pt x="4210493" y="531628"/>
                  </a:cubicBezTo>
                  <a:cubicBezTo>
                    <a:pt x="4246937" y="526769"/>
                    <a:pt x="4241704" y="516022"/>
                    <a:pt x="4274288" y="499730"/>
                  </a:cubicBezTo>
                  <a:cubicBezTo>
                    <a:pt x="4284313" y="494718"/>
                    <a:pt x="4295553" y="492642"/>
                    <a:pt x="4306186" y="489098"/>
                  </a:cubicBezTo>
                  <a:cubicBezTo>
                    <a:pt x="4309730" y="478465"/>
                    <a:pt x="4308893" y="465125"/>
                    <a:pt x="4316818" y="457200"/>
                  </a:cubicBezTo>
                  <a:cubicBezTo>
                    <a:pt x="4324743" y="449275"/>
                    <a:pt x="4338691" y="451579"/>
                    <a:pt x="4348716" y="446567"/>
                  </a:cubicBezTo>
                  <a:cubicBezTo>
                    <a:pt x="4431157" y="405346"/>
                    <a:pt x="4332341" y="441392"/>
                    <a:pt x="4412511" y="414670"/>
                  </a:cubicBezTo>
                  <a:cubicBezTo>
                    <a:pt x="4479851" y="418214"/>
                    <a:pt x="4547577" y="417268"/>
                    <a:pt x="4614530" y="425302"/>
                  </a:cubicBezTo>
                  <a:cubicBezTo>
                    <a:pt x="4636786" y="427973"/>
                    <a:pt x="4678325" y="446567"/>
                    <a:pt x="4678325" y="446567"/>
                  </a:cubicBezTo>
                  <a:cubicBezTo>
                    <a:pt x="4685414" y="453655"/>
                    <a:pt x="4690625" y="463349"/>
                    <a:pt x="4699591" y="467832"/>
                  </a:cubicBezTo>
                  <a:cubicBezTo>
                    <a:pt x="4719640" y="477857"/>
                    <a:pt x="4742121" y="482010"/>
                    <a:pt x="4763386" y="489098"/>
                  </a:cubicBezTo>
                  <a:cubicBezTo>
                    <a:pt x="4809134" y="504347"/>
                    <a:pt x="4784428" y="497016"/>
                    <a:pt x="4837814" y="510363"/>
                  </a:cubicBezTo>
                  <a:lnTo>
                    <a:pt x="4901609" y="489098"/>
                  </a:lnTo>
                  <a:cubicBezTo>
                    <a:pt x="4912242" y="485554"/>
                    <a:pt x="4924182" y="484682"/>
                    <a:pt x="4933507" y="478465"/>
                  </a:cubicBezTo>
                  <a:cubicBezTo>
                    <a:pt x="4944139" y="471377"/>
                    <a:pt x="4955426" y="465183"/>
                    <a:pt x="4965404" y="457200"/>
                  </a:cubicBezTo>
                  <a:cubicBezTo>
                    <a:pt x="4973232" y="450938"/>
                    <a:pt x="4977704" y="440418"/>
                    <a:pt x="4986670" y="435935"/>
                  </a:cubicBezTo>
                  <a:cubicBezTo>
                    <a:pt x="5006719" y="425911"/>
                    <a:pt x="5029200" y="421758"/>
                    <a:pt x="5050465" y="414670"/>
                  </a:cubicBezTo>
                  <a:lnTo>
                    <a:pt x="5082363" y="404037"/>
                  </a:lnTo>
                  <a:cubicBezTo>
                    <a:pt x="5131981" y="407581"/>
                    <a:pt x="5182150" y="406492"/>
                    <a:pt x="5231218" y="414670"/>
                  </a:cubicBezTo>
                  <a:cubicBezTo>
                    <a:pt x="5246853" y="417276"/>
                    <a:pt x="5259180" y="429691"/>
                    <a:pt x="5273749" y="435935"/>
                  </a:cubicBezTo>
                  <a:cubicBezTo>
                    <a:pt x="5284050" y="440350"/>
                    <a:pt x="5295014" y="443023"/>
                    <a:pt x="5305646" y="446567"/>
                  </a:cubicBezTo>
                  <a:cubicBezTo>
                    <a:pt x="5316279" y="453655"/>
                    <a:pt x="5327565" y="459849"/>
                    <a:pt x="5337544" y="467832"/>
                  </a:cubicBezTo>
                  <a:cubicBezTo>
                    <a:pt x="5345372" y="474094"/>
                    <a:pt x="5350789" y="483083"/>
                    <a:pt x="5358809" y="489098"/>
                  </a:cubicBezTo>
                  <a:cubicBezTo>
                    <a:pt x="5379255" y="504433"/>
                    <a:pt x="5422604" y="531628"/>
                    <a:pt x="5422604" y="531628"/>
                  </a:cubicBezTo>
                  <a:cubicBezTo>
                    <a:pt x="5426148" y="549349"/>
                    <a:pt x="5423212" y="569754"/>
                    <a:pt x="5433237" y="584791"/>
                  </a:cubicBezTo>
                  <a:cubicBezTo>
                    <a:pt x="5439454" y="594116"/>
                    <a:pt x="5458134" y="586671"/>
                    <a:pt x="5465135" y="595423"/>
                  </a:cubicBezTo>
                  <a:cubicBezTo>
                    <a:pt x="5474264" y="606834"/>
                    <a:pt x="5467387" y="625982"/>
                    <a:pt x="5475767" y="637953"/>
                  </a:cubicBezTo>
                  <a:cubicBezTo>
                    <a:pt x="5493013" y="662590"/>
                    <a:pt x="5518298" y="680484"/>
                    <a:pt x="5539563" y="701749"/>
                  </a:cubicBezTo>
                  <a:cubicBezTo>
                    <a:pt x="5550195" y="712381"/>
                    <a:pt x="5557195" y="728891"/>
                    <a:pt x="5571460" y="733646"/>
                  </a:cubicBezTo>
                  <a:lnTo>
                    <a:pt x="5635256" y="754911"/>
                  </a:lnTo>
                  <a:lnTo>
                    <a:pt x="5667153" y="765544"/>
                  </a:lnTo>
                  <a:lnTo>
                    <a:pt x="5794744" y="723014"/>
                  </a:lnTo>
                  <a:lnTo>
                    <a:pt x="5826642" y="712381"/>
                  </a:lnTo>
                  <a:lnTo>
                    <a:pt x="5858539" y="701749"/>
                  </a:lnTo>
                  <a:cubicBezTo>
                    <a:pt x="5873030" y="692089"/>
                    <a:pt x="5901600" y="676055"/>
                    <a:pt x="5911702" y="659218"/>
                  </a:cubicBezTo>
                  <a:cubicBezTo>
                    <a:pt x="5917468" y="649608"/>
                    <a:pt x="5917323" y="637345"/>
                    <a:pt x="5922335" y="627321"/>
                  </a:cubicBezTo>
                  <a:cubicBezTo>
                    <a:pt x="5928050" y="615891"/>
                    <a:pt x="5936512" y="606056"/>
                    <a:pt x="5943600" y="595423"/>
                  </a:cubicBezTo>
                  <a:lnTo>
                    <a:pt x="5986130" y="467832"/>
                  </a:lnTo>
                  <a:cubicBezTo>
                    <a:pt x="5989674" y="457200"/>
                    <a:pt x="5990546" y="445260"/>
                    <a:pt x="5996763" y="435935"/>
                  </a:cubicBezTo>
                  <a:lnTo>
                    <a:pt x="6060558" y="340242"/>
                  </a:lnTo>
                  <a:cubicBezTo>
                    <a:pt x="6067646" y="329609"/>
                    <a:pt x="6072787" y="317380"/>
                    <a:pt x="6081823" y="308344"/>
                  </a:cubicBezTo>
                  <a:cubicBezTo>
                    <a:pt x="6103088" y="287079"/>
                    <a:pt x="6128936" y="269571"/>
                    <a:pt x="6145618" y="244549"/>
                  </a:cubicBezTo>
                  <a:cubicBezTo>
                    <a:pt x="6161308" y="221015"/>
                    <a:pt x="6174224" y="197125"/>
                    <a:pt x="6198781" y="180753"/>
                  </a:cubicBezTo>
                  <a:cubicBezTo>
                    <a:pt x="6208106" y="174536"/>
                    <a:pt x="6220046" y="173665"/>
                    <a:pt x="6230679" y="170121"/>
                  </a:cubicBezTo>
                  <a:cubicBezTo>
                    <a:pt x="6251944" y="155944"/>
                    <a:pt x="6276403" y="145663"/>
                    <a:pt x="6294474" y="127591"/>
                  </a:cubicBezTo>
                  <a:cubicBezTo>
                    <a:pt x="6301562" y="120502"/>
                    <a:pt x="6307143" y="111483"/>
                    <a:pt x="6315739" y="106325"/>
                  </a:cubicBezTo>
                  <a:cubicBezTo>
                    <a:pt x="6325350" y="100559"/>
                    <a:pt x="6337004" y="99237"/>
                    <a:pt x="6347637" y="95693"/>
                  </a:cubicBezTo>
                  <a:cubicBezTo>
                    <a:pt x="6358270" y="85060"/>
                    <a:pt x="6367024" y="72136"/>
                    <a:pt x="6379535" y="63795"/>
                  </a:cubicBezTo>
                  <a:cubicBezTo>
                    <a:pt x="6388860" y="57578"/>
                    <a:pt x="6401408" y="58175"/>
                    <a:pt x="6411432" y="53163"/>
                  </a:cubicBezTo>
                  <a:cubicBezTo>
                    <a:pt x="6422862" y="47448"/>
                    <a:pt x="6431900" y="37613"/>
                    <a:pt x="6443330" y="31898"/>
                  </a:cubicBezTo>
                  <a:cubicBezTo>
                    <a:pt x="6460326" y="23400"/>
                    <a:pt x="6501860" y="15174"/>
                    <a:pt x="6517758" y="10632"/>
                  </a:cubicBezTo>
                  <a:cubicBezTo>
                    <a:pt x="6528535" y="7553"/>
                    <a:pt x="6539023" y="3544"/>
                    <a:pt x="6549656" y="0"/>
                  </a:cubicBezTo>
                  <a:cubicBezTo>
                    <a:pt x="6574162" y="4084"/>
                    <a:pt x="6619172" y="8176"/>
                    <a:pt x="6645349" y="21265"/>
                  </a:cubicBezTo>
                  <a:cubicBezTo>
                    <a:pt x="6656778" y="26980"/>
                    <a:pt x="6665817" y="36815"/>
                    <a:pt x="6677246" y="42530"/>
                  </a:cubicBezTo>
                  <a:cubicBezTo>
                    <a:pt x="6687271" y="47542"/>
                    <a:pt x="6699347" y="47720"/>
                    <a:pt x="6709144" y="53163"/>
                  </a:cubicBezTo>
                  <a:cubicBezTo>
                    <a:pt x="6818820" y="114094"/>
                    <a:pt x="6732662" y="82268"/>
                    <a:pt x="6804837" y="106325"/>
                  </a:cubicBezTo>
                  <a:cubicBezTo>
                    <a:pt x="6824617" y="126106"/>
                    <a:pt x="6831173" y="135443"/>
                    <a:pt x="6858000" y="148856"/>
                  </a:cubicBezTo>
                  <a:cubicBezTo>
                    <a:pt x="6868025" y="153868"/>
                    <a:pt x="6879265" y="155944"/>
                    <a:pt x="6889898" y="159488"/>
                  </a:cubicBezTo>
                  <a:cubicBezTo>
                    <a:pt x="6911163" y="173665"/>
                    <a:pt x="6929447" y="193936"/>
                    <a:pt x="6953693" y="202018"/>
                  </a:cubicBezTo>
                  <a:lnTo>
                    <a:pt x="7017488" y="223284"/>
                  </a:lnTo>
                  <a:cubicBezTo>
                    <a:pt x="7028121" y="226828"/>
                    <a:pt x="7039361" y="228904"/>
                    <a:pt x="7049386" y="233916"/>
                  </a:cubicBezTo>
                  <a:lnTo>
                    <a:pt x="7091916" y="255181"/>
                  </a:lnTo>
                  <a:cubicBezTo>
                    <a:pt x="7173432" y="251637"/>
                    <a:pt x="7255305" y="252945"/>
                    <a:pt x="7336465" y="244549"/>
                  </a:cubicBezTo>
                  <a:cubicBezTo>
                    <a:pt x="7358761" y="242243"/>
                    <a:pt x="7378995" y="230372"/>
                    <a:pt x="7400260" y="223284"/>
                  </a:cubicBezTo>
                  <a:cubicBezTo>
                    <a:pt x="7475061" y="198350"/>
                    <a:pt x="7382725" y="230799"/>
                    <a:pt x="7474688" y="191386"/>
                  </a:cubicBezTo>
                  <a:cubicBezTo>
                    <a:pt x="7484990" y="186971"/>
                    <a:pt x="7496561" y="185765"/>
                    <a:pt x="7506586" y="180753"/>
                  </a:cubicBezTo>
                  <a:cubicBezTo>
                    <a:pt x="7589027" y="139532"/>
                    <a:pt x="7490211" y="175578"/>
                    <a:pt x="7570381" y="148856"/>
                  </a:cubicBezTo>
                  <a:cubicBezTo>
                    <a:pt x="7581014" y="141768"/>
                    <a:pt x="7590849" y="133306"/>
                    <a:pt x="7602279" y="127591"/>
                  </a:cubicBezTo>
                  <a:cubicBezTo>
                    <a:pt x="7675854" y="90804"/>
                    <a:pt x="7848408" y="126696"/>
                    <a:pt x="7868093" y="127591"/>
                  </a:cubicBezTo>
                  <a:lnTo>
                    <a:pt x="7963786" y="159488"/>
                  </a:lnTo>
                  <a:lnTo>
                    <a:pt x="7995684" y="170121"/>
                  </a:lnTo>
                  <a:cubicBezTo>
                    <a:pt x="8006316" y="180753"/>
                    <a:pt x="8015070" y="193677"/>
                    <a:pt x="8027581" y="202018"/>
                  </a:cubicBezTo>
                  <a:cubicBezTo>
                    <a:pt x="8036906" y="208235"/>
                    <a:pt x="8049454" y="207639"/>
                    <a:pt x="8059479" y="212651"/>
                  </a:cubicBezTo>
                  <a:cubicBezTo>
                    <a:pt x="8070909" y="218366"/>
                    <a:pt x="8079947" y="228201"/>
                    <a:pt x="8091377" y="233916"/>
                  </a:cubicBezTo>
                  <a:cubicBezTo>
                    <a:pt x="8101401" y="238928"/>
                    <a:pt x="8113250" y="239537"/>
                    <a:pt x="8123274" y="244549"/>
                  </a:cubicBezTo>
                  <a:cubicBezTo>
                    <a:pt x="8134704" y="250264"/>
                    <a:pt x="8144077" y="259474"/>
                    <a:pt x="8155172" y="265814"/>
                  </a:cubicBezTo>
                  <a:cubicBezTo>
                    <a:pt x="8168934" y="273678"/>
                    <a:pt x="8183940" y="279215"/>
                    <a:pt x="8197702" y="287079"/>
                  </a:cubicBezTo>
                  <a:cubicBezTo>
                    <a:pt x="8208797" y="293419"/>
                    <a:pt x="8217854" y="303310"/>
                    <a:pt x="8229600" y="308344"/>
                  </a:cubicBezTo>
                  <a:cubicBezTo>
                    <a:pt x="8243031" y="314100"/>
                    <a:pt x="8258133" y="314778"/>
                    <a:pt x="8272130" y="318977"/>
                  </a:cubicBezTo>
                  <a:cubicBezTo>
                    <a:pt x="8293600" y="325418"/>
                    <a:pt x="8314660" y="333154"/>
                    <a:pt x="8335925" y="340242"/>
                  </a:cubicBezTo>
                  <a:cubicBezTo>
                    <a:pt x="8346558" y="343786"/>
                    <a:pt x="8356950" y="348156"/>
                    <a:pt x="8367823" y="350874"/>
                  </a:cubicBezTo>
                  <a:cubicBezTo>
                    <a:pt x="8432094" y="366942"/>
                    <a:pt x="8396498" y="356888"/>
                    <a:pt x="8474149" y="382772"/>
                  </a:cubicBezTo>
                  <a:lnTo>
                    <a:pt x="8537944" y="404037"/>
                  </a:lnTo>
                  <a:cubicBezTo>
                    <a:pt x="8555983" y="408547"/>
                    <a:pt x="8593734" y="416830"/>
                    <a:pt x="8612372" y="425302"/>
                  </a:cubicBezTo>
                  <a:cubicBezTo>
                    <a:pt x="8641231" y="438419"/>
                    <a:pt x="8697432" y="467832"/>
                    <a:pt x="8697432" y="467832"/>
                  </a:cubicBezTo>
                  <a:cubicBezTo>
                    <a:pt x="8708065" y="482009"/>
                    <a:pt x="8716799" y="497832"/>
                    <a:pt x="8729330" y="510363"/>
                  </a:cubicBezTo>
                  <a:cubicBezTo>
                    <a:pt x="8777424" y="558457"/>
                    <a:pt x="8751162" y="501428"/>
                    <a:pt x="8771860" y="563525"/>
                  </a:cubicBezTo>
                  <a:cubicBezTo>
                    <a:pt x="8766836" y="583622"/>
                    <a:pt x="8761720" y="624355"/>
                    <a:pt x="8739963" y="637953"/>
                  </a:cubicBezTo>
                  <a:cubicBezTo>
                    <a:pt x="8720955" y="649833"/>
                    <a:pt x="8697432" y="652129"/>
                    <a:pt x="8676167" y="659218"/>
                  </a:cubicBezTo>
                  <a:cubicBezTo>
                    <a:pt x="8665535" y="662762"/>
                    <a:pt x="8655325" y="668008"/>
                    <a:pt x="8644270" y="669851"/>
                  </a:cubicBezTo>
                  <a:cubicBezTo>
                    <a:pt x="8552289" y="685182"/>
                    <a:pt x="8601866" y="677810"/>
                    <a:pt x="8495414" y="691116"/>
                  </a:cubicBezTo>
                  <a:cubicBezTo>
                    <a:pt x="8471641" y="697059"/>
                    <a:pt x="8404617" y="712661"/>
                    <a:pt x="8389088" y="723014"/>
                  </a:cubicBezTo>
                  <a:lnTo>
                    <a:pt x="8357191" y="744279"/>
                  </a:lnTo>
                  <a:cubicBezTo>
                    <a:pt x="8353647" y="754912"/>
                    <a:pt x="8346558" y="764969"/>
                    <a:pt x="8346558" y="776177"/>
                  </a:cubicBezTo>
                  <a:cubicBezTo>
                    <a:pt x="8346558" y="820203"/>
                    <a:pt x="8346805" y="861484"/>
                    <a:pt x="8378456" y="893135"/>
                  </a:cubicBezTo>
                  <a:cubicBezTo>
                    <a:pt x="8387492" y="902171"/>
                    <a:pt x="8399721" y="907312"/>
                    <a:pt x="8410353" y="914400"/>
                  </a:cubicBezTo>
                  <a:cubicBezTo>
                    <a:pt x="8417441" y="925033"/>
                    <a:pt x="8422582" y="937262"/>
                    <a:pt x="8431618" y="946298"/>
                  </a:cubicBezTo>
                  <a:cubicBezTo>
                    <a:pt x="8440654" y="955334"/>
                    <a:pt x="8456743" y="956727"/>
                    <a:pt x="8463516" y="967563"/>
                  </a:cubicBezTo>
                  <a:cubicBezTo>
                    <a:pt x="8475396" y="986571"/>
                    <a:pt x="8477693" y="1010093"/>
                    <a:pt x="8484781" y="1031358"/>
                  </a:cubicBezTo>
                  <a:lnTo>
                    <a:pt x="8506046" y="1095153"/>
                  </a:lnTo>
                  <a:cubicBezTo>
                    <a:pt x="8509590" y="1105786"/>
                    <a:pt x="8513961" y="1116178"/>
                    <a:pt x="8516679" y="1127051"/>
                  </a:cubicBezTo>
                  <a:cubicBezTo>
                    <a:pt x="8520087" y="1140683"/>
                    <a:pt x="8530315" y="1186222"/>
                    <a:pt x="8537944" y="1201479"/>
                  </a:cubicBezTo>
                  <a:cubicBezTo>
                    <a:pt x="8543659" y="1212909"/>
                    <a:pt x="8552121" y="1222744"/>
                    <a:pt x="8559209" y="1233377"/>
                  </a:cubicBezTo>
                  <a:cubicBezTo>
                    <a:pt x="8552121" y="1268819"/>
                    <a:pt x="8555876" y="1308321"/>
                    <a:pt x="8537944" y="1339702"/>
                  </a:cubicBezTo>
                  <a:cubicBezTo>
                    <a:pt x="8525264" y="1361892"/>
                    <a:pt x="8495414" y="1368055"/>
                    <a:pt x="8474149" y="1382232"/>
                  </a:cubicBezTo>
                  <a:cubicBezTo>
                    <a:pt x="8430091" y="1411604"/>
                    <a:pt x="8454650" y="1400398"/>
                    <a:pt x="8399721" y="1414130"/>
                  </a:cubicBezTo>
                  <a:cubicBezTo>
                    <a:pt x="8338421" y="1454996"/>
                    <a:pt x="8397554" y="1419615"/>
                    <a:pt x="8335925" y="1446028"/>
                  </a:cubicBezTo>
                  <a:cubicBezTo>
                    <a:pt x="8321357" y="1452272"/>
                    <a:pt x="8308111" y="1461406"/>
                    <a:pt x="8293395" y="1467293"/>
                  </a:cubicBezTo>
                  <a:cubicBezTo>
                    <a:pt x="8272583" y="1475618"/>
                    <a:pt x="8250865" y="1481470"/>
                    <a:pt x="8229600" y="1488558"/>
                  </a:cubicBezTo>
                  <a:cubicBezTo>
                    <a:pt x="8218967" y="1492102"/>
                    <a:pt x="8207028" y="1492974"/>
                    <a:pt x="8197702" y="1499191"/>
                  </a:cubicBezTo>
                  <a:cubicBezTo>
                    <a:pt x="8187069" y="1506279"/>
                    <a:pt x="8177813" y="1516089"/>
                    <a:pt x="8165804" y="1520456"/>
                  </a:cubicBezTo>
                  <a:cubicBezTo>
                    <a:pt x="8138338" y="1530444"/>
                    <a:pt x="8108470" y="1532479"/>
                    <a:pt x="8080744" y="1541721"/>
                  </a:cubicBezTo>
                  <a:cubicBezTo>
                    <a:pt x="8034983" y="1556974"/>
                    <a:pt x="8059719" y="1549635"/>
                    <a:pt x="8006316" y="1562986"/>
                  </a:cubicBezTo>
                  <a:cubicBezTo>
                    <a:pt x="7963786" y="1559442"/>
                    <a:pt x="7921403" y="1552353"/>
                    <a:pt x="7878725" y="1552353"/>
                  </a:cubicBezTo>
                  <a:cubicBezTo>
                    <a:pt x="7864112" y="1552353"/>
                    <a:pt x="7842730" y="1549916"/>
                    <a:pt x="7836195" y="1562986"/>
                  </a:cubicBezTo>
                  <a:cubicBezTo>
                    <a:pt x="7813327" y="1608723"/>
                    <a:pt x="7857251" y="1620235"/>
                    <a:pt x="7878725" y="1637414"/>
                  </a:cubicBezTo>
                  <a:cubicBezTo>
                    <a:pt x="7886553" y="1643676"/>
                    <a:pt x="7891025" y="1654196"/>
                    <a:pt x="7899991" y="1658679"/>
                  </a:cubicBezTo>
                  <a:cubicBezTo>
                    <a:pt x="7920040" y="1668703"/>
                    <a:pt x="7942521" y="1672856"/>
                    <a:pt x="7963786" y="1679944"/>
                  </a:cubicBezTo>
                  <a:lnTo>
                    <a:pt x="8059479" y="1711842"/>
                  </a:lnTo>
                  <a:lnTo>
                    <a:pt x="8123274" y="1733107"/>
                  </a:lnTo>
                  <a:cubicBezTo>
                    <a:pt x="8133907" y="1736651"/>
                    <a:pt x="8144299" y="1741021"/>
                    <a:pt x="8155172" y="1743739"/>
                  </a:cubicBezTo>
                  <a:cubicBezTo>
                    <a:pt x="8183525" y="1750828"/>
                    <a:pt x="8212506" y="1755763"/>
                    <a:pt x="8240232" y="1765005"/>
                  </a:cubicBezTo>
                  <a:lnTo>
                    <a:pt x="8304028" y="1786270"/>
                  </a:lnTo>
                  <a:cubicBezTo>
                    <a:pt x="8314660" y="1789814"/>
                    <a:pt x="8324804" y="1795512"/>
                    <a:pt x="8335925" y="1796902"/>
                  </a:cubicBezTo>
                  <a:cubicBezTo>
                    <a:pt x="8442378" y="1810209"/>
                    <a:pt x="8392800" y="1802838"/>
                    <a:pt x="8484781" y="1818167"/>
                  </a:cubicBezTo>
                  <a:cubicBezTo>
                    <a:pt x="8504813" y="1838199"/>
                    <a:pt x="8526101" y="1855317"/>
                    <a:pt x="8537944" y="1881963"/>
                  </a:cubicBezTo>
                  <a:cubicBezTo>
                    <a:pt x="8552735" y="1915243"/>
                    <a:pt x="8561005" y="1952943"/>
                    <a:pt x="8569842" y="1988288"/>
                  </a:cubicBezTo>
                  <a:cubicBezTo>
                    <a:pt x="8573386" y="2034362"/>
                    <a:pt x="8573267" y="2080866"/>
                    <a:pt x="8580474" y="2126511"/>
                  </a:cubicBezTo>
                  <a:cubicBezTo>
                    <a:pt x="8586278" y="2163273"/>
                    <a:pt x="8600423" y="2193979"/>
                    <a:pt x="8623004" y="2222205"/>
                  </a:cubicBezTo>
                  <a:cubicBezTo>
                    <a:pt x="8629266" y="2230033"/>
                    <a:pt x="8637181" y="2236382"/>
                    <a:pt x="8644270" y="2243470"/>
                  </a:cubicBezTo>
                  <a:cubicBezTo>
                    <a:pt x="8650214" y="2267246"/>
                    <a:pt x="8665811" y="2334261"/>
                    <a:pt x="8676167" y="2349795"/>
                  </a:cubicBezTo>
                  <a:cubicBezTo>
                    <a:pt x="8696957" y="2380980"/>
                    <a:pt x="8699260" y="2378375"/>
                    <a:pt x="8708065" y="2413591"/>
                  </a:cubicBezTo>
                  <a:cubicBezTo>
                    <a:pt x="8708786" y="2416475"/>
                    <a:pt x="8720494" y="2487606"/>
                    <a:pt x="8729330" y="2498651"/>
                  </a:cubicBezTo>
                  <a:cubicBezTo>
                    <a:pt x="8737313" y="2508630"/>
                    <a:pt x="8750595" y="2512828"/>
                    <a:pt x="8761228" y="2519916"/>
                  </a:cubicBezTo>
                  <a:cubicBezTo>
                    <a:pt x="8768316" y="2541181"/>
                    <a:pt x="8777057" y="2561965"/>
                    <a:pt x="8782493" y="2583711"/>
                  </a:cubicBezTo>
                  <a:cubicBezTo>
                    <a:pt x="8786037" y="2597888"/>
                    <a:pt x="8787369" y="2612810"/>
                    <a:pt x="8793125" y="2626242"/>
                  </a:cubicBezTo>
                  <a:cubicBezTo>
                    <a:pt x="8803183" y="2649710"/>
                    <a:pt x="8818510" y="2662259"/>
                    <a:pt x="8835656" y="2679405"/>
                  </a:cubicBezTo>
                  <a:cubicBezTo>
                    <a:pt x="8839200" y="2690037"/>
                    <a:pt x="8840845" y="2701505"/>
                    <a:pt x="8846288" y="2711302"/>
                  </a:cubicBezTo>
                  <a:cubicBezTo>
                    <a:pt x="8859898" y="2735800"/>
                    <a:pt x="8884270" y="2775712"/>
                    <a:pt x="8910084" y="2796363"/>
                  </a:cubicBezTo>
                  <a:cubicBezTo>
                    <a:pt x="8920062" y="2804346"/>
                    <a:pt x="8931349" y="2810540"/>
                    <a:pt x="8941981" y="2817628"/>
                  </a:cubicBezTo>
                  <a:cubicBezTo>
                    <a:pt x="8949069" y="2828260"/>
                    <a:pt x="8954930" y="2839823"/>
                    <a:pt x="8963246" y="2849525"/>
                  </a:cubicBezTo>
                  <a:cubicBezTo>
                    <a:pt x="8976294" y="2864748"/>
                    <a:pt x="8994656" y="2875374"/>
                    <a:pt x="9005777" y="2892056"/>
                  </a:cubicBezTo>
                  <a:cubicBezTo>
                    <a:pt x="9012865" y="2902688"/>
                    <a:pt x="9017064" y="2915970"/>
                    <a:pt x="9027042" y="2923953"/>
                  </a:cubicBezTo>
                  <a:cubicBezTo>
                    <a:pt x="9035794" y="2930954"/>
                    <a:pt x="9048307" y="2931042"/>
                    <a:pt x="9058939" y="2934586"/>
                  </a:cubicBezTo>
                  <a:cubicBezTo>
                    <a:pt x="9085666" y="3014763"/>
                    <a:pt x="9049613" y="2915935"/>
                    <a:pt x="9090837" y="2998381"/>
                  </a:cubicBezTo>
                  <a:cubicBezTo>
                    <a:pt x="9095849" y="3008406"/>
                    <a:pt x="9097926" y="3019646"/>
                    <a:pt x="9101470" y="3030279"/>
                  </a:cubicBezTo>
                  <a:cubicBezTo>
                    <a:pt x="9097926" y="3062177"/>
                    <a:pt x="9106053" y="3097714"/>
                    <a:pt x="9090837" y="3125972"/>
                  </a:cubicBezTo>
                  <a:cubicBezTo>
                    <a:pt x="9078720" y="3148474"/>
                    <a:pt x="9051288" y="3160420"/>
                    <a:pt x="9027042" y="3168502"/>
                  </a:cubicBezTo>
                  <a:lnTo>
                    <a:pt x="8899451" y="3211032"/>
                  </a:lnTo>
                  <a:lnTo>
                    <a:pt x="8867553" y="3221665"/>
                  </a:lnTo>
                  <a:cubicBezTo>
                    <a:pt x="8856921" y="3225209"/>
                    <a:pt x="8846529" y="3229580"/>
                    <a:pt x="8835656" y="3232298"/>
                  </a:cubicBezTo>
                  <a:lnTo>
                    <a:pt x="8793125" y="3242930"/>
                  </a:lnTo>
                  <a:cubicBezTo>
                    <a:pt x="8771860" y="3235842"/>
                    <a:pt x="8747981" y="3234099"/>
                    <a:pt x="8729330" y="3221665"/>
                  </a:cubicBezTo>
                  <a:cubicBezTo>
                    <a:pt x="8718697" y="3214577"/>
                    <a:pt x="8709109" y="3205590"/>
                    <a:pt x="8697432" y="3200400"/>
                  </a:cubicBezTo>
                  <a:cubicBezTo>
                    <a:pt x="8676949" y="3191296"/>
                    <a:pt x="8633637" y="3179135"/>
                    <a:pt x="8633637" y="3179135"/>
                  </a:cubicBezTo>
                  <a:cubicBezTo>
                    <a:pt x="8583088" y="3145436"/>
                    <a:pt x="8613863" y="3161912"/>
                    <a:pt x="8537944" y="3136605"/>
                  </a:cubicBezTo>
                  <a:cubicBezTo>
                    <a:pt x="8527311" y="3133061"/>
                    <a:pt x="8515371" y="3132189"/>
                    <a:pt x="8506046" y="3125972"/>
                  </a:cubicBezTo>
                  <a:cubicBezTo>
                    <a:pt x="8432926" y="3077225"/>
                    <a:pt x="8466497" y="3091524"/>
                    <a:pt x="8410353" y="3072809"/>
                  </a:cubicBezTo>
                  <a:cubicBezTo>
                    <a:pt x="8403265" y="3062176"/>
                    <a:pt x="8398124" y="3049947"/>
                    <a:pt x="8389088" y="3040911"/>
                  </a:cubicBezTo>
                  <a:cubicBezTo>
                    <a:pt x="8368476" y="3020299"/>
                    <a:pt x="8351237" y="3017661"/>
                    <a:pt x="8325293" y="3009014"/>
                  </a:cubicBezTo>
                  <a:cubicBezTo>
                    <a:pt x="8314660" y="3001926"/>
                    <a:pt x="8304825" y="2993464"/>
                    <a:pt x="8293395" y="2987749"/>
                  </a:cubicBezTo>
                  <a:cubicBezTo>
                    <a:pt x="8228634" y="2955368"/>
                    <a:pt x="8114481" y="2985284"/>
                    <a:pt x="8070111" y="2987749"/>
                  </a:cubicBezTo>
                  <a:cubicBezTo>
                    <a:pt x="8055934" y="2991293"/>
                    <a:pt x="8039740" y="2990275"/>
                    <a:pt x="8027581" y="2998381"/>
                  </a:cubicBezTo>
                  <a:cubicBezTo>
                    <a:pt x="8016948" y="3005469"/>
                    <a:pt x="8006742" y="3017507"/>
                    <a:pt x="8006316" y="3030279"/>
                  </a:cubicBezTo>
                  <a:cubicBezTo>
                    <a:pt x="8003126" y="3125984"/>
                    <a:pt x="8010579" y="3221811"/>
                    <a:pt x="8016949" y="3317358"/>
                  </a:cubicBezTo>
                  <a:cubicBezTo>
                    <a:pt x="8017695" y="3328541"/>
                    <a:pt x="8022569" y="3339231"/>
                    <a:pt x="8027581" y="3349256"/>
                  </a:cubicBezTo>
                  <a:cubicBezTo>
                    <a:pt x="8033296" y="3360686"/>
                    <a:pt x="8041758" y="3370521"/>
                    <a:pt x="8048846" y="3381153"/>
                  </a:cubicBezTo>
                  <a:cubicBezTo>
                    <a:pt x="8045302" y="3413051"/>
                    <a:pt x="8038214" y="3444752"/>
                    <a:pt x="8038214" y="3476846"/>
                  </a:cubicBezTo>
                  <a:cubicBezTo>
                    <a:pt x="8038214" y="3478759"/>
                    <a:pt x="8054463" y="3545005"/>
                    <a:pt x="8059479" y="3551274"/>
                  </a:cubicBezTo>
                  <a:cubicBezTo>
                    <a:pt x="8079793" y="3576665"/>
                    <a:pt x="8097592" y="3570331"/>
                    <a:pt x="8123274" y="3583172"/>
                  </a:cubicBezTo>
                  <a:cubicBezTo>
                    <a:pt x="8134704" y="3588887"/>
                    <a:pt x="8142550" y="3602444"/>
                    <a:pt x="8155172" y="3604437"/>
                  </a:cubicBezTo>
                  <a:cubicBezTo>
                    <a:pt x="8211294" y="3613298"/>
                    <a:pt x="8268586" y="3611526"/>
                    <a:pt x="8325293" y="3615070"/>
                  </a:cubicBezTo>
                  <a:cubicBezTo>
                    <a:pt x="8343014" y="3618614"/>
                    <a:pt x="8362004" y="3618224"/>
                    <a:pt x="8378456" y="3625702"/>
                  </a:cubicBezTo>
                  <a:cubicBezTo>
                    <a:pt x="8399842" y="3635423"/>
                    <a:pt x="8444086" y="3665210"/>
                    <a:pt x="8463516" y="3689498"/>
                  </a:cubicBezTo>
                  <a:cubicBezTo>
                    <a:pt x="8471499" y="3699476"/>
                    <a:pt x="8479066" y="3709966"/>
                    <a:pt x="8484781" y="3721395"/>
                  </a:cubicBezTo>
                  <a:cubicBezTo>
                    <a:pt x="8528805" y="3809441"/>
                    <a:pt x="8455734" y="3693771"/>
                    <a:pt x="8516679" y="3785191"/>
                  </a:cubicBezTo>
                  <a:cubicBezTo>
                    <a:pt x="8536120" y="3862960"/>
                    <a:pt x="8536014" y="3843484"/>
                    <a:pt x="8516679" y="3965944"/>
                  </a:cubicBezTo>
                  <a:cubicBezTo>
                    <a:pt x="8513183" y="3988085"/>
                    <a:pt x="8495414" y="4029739"/>
                    <a:pt x="8495414" y="4029739"/>
                  </a:cubicBezTo>
                  <a:cubicBezTo>
                    <a:pt x="8498958" y="4068725"/>
                    <a:pt x="8499243" y="4108147"/>
                    <a:pt x="8506046" y="4146698"/>
                  </a:cubicBezTo>
                  <a:cubicBezTo>
                    <a:pt x="8509941" y="4168772"/>
                    <a:pt x="8520223" y="4189228"/>
                    <a:pt x="8527311" y="4210493"/>
                  </a:cubicBezTo>
                  <a:lnTo>
                    <a:pt x="8537944" y="4242391"/>
                  </a:lnTo>
                  <a:cubicBezTo>
                    <a:pt x="8534400" y="4270744"/>
                    <a:pt x="8537923" y="4300921"/>
                    <a:pt x="8527311" y="4327451"/>
                  </a:cubicBezTo>
                  <a:cubicBezTo>
                    <a:pt x="8522565" y="4339316"/>
                    <a:pt x="8505231" y="4340535"/>
                    <a:pt x="8495414" y="4348716"/>
                  </a:cubicBezTo>
                  <a:cubicBezTo>
                    <a:pt x="8483862" y="4358342"/>
                    <a:pt x="8475752" y="4371874"/>
                    <a:pt x="8463516" y="4380614"/>
                  </a:cubicBezTo>
                  <a:cubicBezTo>
                    <a:pt x="8450618" y="4389827"/>
                    <a:pt x="8433884" y="4392666"/>
                    <a:pt x="8420986" y="4401879"/>
                  </a:cubicBezTo>
                  <a:cubicBezTo>
                    <a:pt x="8283195" y="4500301"/>
                    <a:pt x="8479740" y="4372411"/>
                    <a:pt x="8367823" y="4465674"/>
                  </a:cubicBezTo>
                  <a:cubicBezTo>
                    <a:pt x="8355647" y="4475821"/>
                    <a:pt x="8339470" y="4479851"/>
                    <a:pt x="8325293" y="4486939"/>
                  </a:cubicBezTo>
                  <a:cubicBezTo>
                    <a:pt x="8282492" y="4529742"/>
                    <a:pt x="8322790" y="4482148"/>
                    <a:pt x="8293395" y="4550735"/>
                  </a:cubicBezTo>
                  <a:cubicBezTo>
                    <a:pt x="8283336" y="4574205"/>
                    <a:pt x="8268012" y="4586750"/>
                    <a:pt x="8250865" y="4603898"/>
                  </a:cubicBezTo>
                  <a:cubicBezTo>
                    <a:pt x="8247321" y="4614530"/>
                    <a:pt x="8247233" y="4627043"/>
                    <a:pt x="8240232" y="4635795"/>
                  </a:cubicBezTo>
                  <a:cubicBezTo>
                    <a:pt x="8232249" y="4645773"/>
                    <a:pt x="8220012" y="4651870"/>
                    <a:pt x="8208335" y="4657060"/>
                  </a:cubicBezTo>
                  <a:cubicBezTo>
                    <a:pt x="8162857" y="4677272"/>
                    <a:pt x="8145306" y="4676587"/>
                    <a:pt x="8102009" y="4688958"/>
                  </a:cubicBezTo>
                  <a:cubicBezTo>
                    <a:pt x="8028723" y="4709898"/>
                    <a:pt x="8121437" y="4691037"/>
                    <a:pt x="8006316" y="4710223"/>
                  </a:cubicBezTo>
                  <a:cubicBezTo>
                    <a:pt x="7965463" y="4737458"/>
                    <a:pt x="7939910" y="4742680"/>
                    <a:pt x="7921256" y="4784651"/>
                  </a:cubicBezTo>
                  <a:cubicBezTo>
                    <a:pt x="7912152" y="4805134"/>
                    <a:pt x="7907079" y="4827181"/>
                    <a:pt x="7899991" y="4848446"/>
                  </a:cubicBezTo>
                  <a:cubicBezTo>
                    <a:pt x="7896447" y="4859079"/>
                    <a:pt x="7898684" y="4874127"/>
                    <a:pt x="7889358" y="4880344"/>
                  </a:cubicBezTo>
                  <a:cubicBezTo>
                    <a:pt x="7844949" y="4909950"/>
                    <a:pt x="7866496" y="4892573"/>
                    <a:pt x="7825563" y="4933507"/>
                  </a:cubicBezTo>
                  <a:cubicBezTo>
                    <a:pt x="7822019" y="4944140"/>
                    <a:pt x="7821932" y="4956653"/>
                    <a:pt x="7814930" y="4965405"/>
                  </a:cubicBezTo>
                  <a:cubicBezTo>
                    <a:pt x="7806947" y="4975384"/>
                    <a:pt x="7794709" y="4981480"/>
                    <a:pt x="7783032" y="4986670"/>
                  </a:cubicBezTo>
                  <a:cubicBezTo>
                    <a:pt x="7762549" y="4995774"/>
                    <a:pt x="7740502" y="5000847"/>
                    <a:pt x="7719237" y="5007935"/>
                  </a:cubicBezTo>
                  <a:cubicBezTo>
                    <a:pt x="7642779" y="5033421"/>
                    <a:pt x="7738236" y="5002507"/>
                    <a:pt x="7644809" y="5029200"/>
                  </a:cubicBezTo>
                  <a:cubicBezTo>
                    <a:pt x="7634032" y="5032279"/>
                    <a:pt x="7623724" y="5036883"/>
                    <a:pt x="7612911" y="5039832"/>
                  </a:cubicBezTo>
                  <a:cubicBezTo>
                    <a:pt x="7584715" y="5047522"/>
                    <a:pt x="7557072" y="5060576"/>
                    <a:pt x="7527851" y="5061098"/>
                  </a:cubicBezTo>
                  <a:lnTo>
                    <a:pt x="6932428" y="5071730"/>
                  </a:lnTo>
                  <a:cubicBezTo>
                    <a:pt x="6918251" y="5075274"/>
                    <a:pt x="6903949" y="5078349"/>
                    <a:pt x="6889898" y="5082363"/>
                  </a:cubicBezTo>
                  <a:cubicBezTo>
                    <a:pt x="6879121" y="5085442"/>
                    <a:pt x="6869157" y="5091932"/>
                    <a:pt x="6858000" y="5092995"/>
                  </a:cubicBezTo>
                  <a:cubicBezTo>
                    <a:pt x="6825767" y="5096065"/>
                    <a:pt x="6474930" y="5113212"/>
                    <a:pt x="6453963" y="5114260"/>
                  </a:cubicBezTo>
                  <a:cubicBezTo>
                    <a:pt x="6411433" y="5107172"/>
                    <a:pt x="6362248" y="5116912"/>
                    <a:pt x="6326372" y="5092995"/>
                  </a:cubicBezTo>
                  <a:cubicBezTo>
                    <a:pt x="6282315" y="5063624"/>
                    <a:pt x="6306871" y="5074829"/>
                    <a:pt x="6251944" y="5061098"/>
                  </a:cubicBezTo>
                  <a:cubicBezTo>
                    <a:pt x="6178824" y="5012350"/>
                    <a:pt x="6212395" y="5026649"/>
                    <a:pt x="6156251" y="5007935"/>
                  </a:cubicBezTo>
                  <a:cubicBezTo>
                    <a:pt x="6134986" y="4993758"/>
                    <a:pt x="6116185" y="4974897"/>
                    <a:pt x="6092456" y="4965405"/>
                  </a:cubicBezTo>
                  <a:cubicBezTo>
                    <a:pt x="6074735" y="4958316"/>
                    <a:pt x="6057230" y="4950662"/>
                    <a:pt x="6039293" y="4944139"/>
                  </a:cubicBezTo>
                  <a:cubicBezTo>
                    <a:pt x="6018227" y="4936479"/>
                    <a:pt x="5995547" y="4932898"/>
                    <a:pt x="5975498" y="4922874"/>
                  </a:cubicBezTo>
                  <a:lnTo>
                    <a:pt x="5932967" y="4901609"/>
                  </a:lnTo>
                  <a:cubicBezTo>
                    <a:pt x="5929423" y="4890976"/>
                    <a:pt x="5932577" y="4874263"/>
                    <a:pt x="5922335" y="4869711"/>
                  </a:cubicBezTo>
                  <a:cubicBezTo>
                    <a:pt x="5896223" y="4858106"/>
                    <a:pt x="5865561" y="4863120"/>
                    <a:pt x="5837274" y="4859079"/>
                  </a:cubicBezTo>
                  <a:cubicBezTo>
                    <a:pt x="5771784" y="4849723"/>
                    <a:pt x="5789065" y="4853641"/>
                    <a:pt x="5741581" y="4837814"/>
                  </a:cubicBezTo>
                  <a:lnTo>
                    <a:pt x="5348177" y="4848446"/>
                  </a:lnTo>
                  <a:cubicBezTo>
                    <a:pt x="5266353" y="4851719"/>
                    <a:pt x="5194487" y="4860797"/>
                    <a:pt x="5114260" y="4869711"/>
                  </a:cubicBezTo>
                  <a:cubicBezTo>
                    <a:pt x="5058118" y="4888426"/>
                    <a:pt x="5091687" y="4874128"/>
                    <a:pt x="5018567" y="4922874"/>
                  </a:cubicBezTo>
                  <a:cubicBezTo>
                    <a:pt x="5007935" y="4929962"/>
                    <a:pt x="4998793" y="4940098"/>
                    <a:pt x="4986670" y="4944139"/>
                  </a:cubicBezTo>
                  <a:lnTo>
                    <a:pt x="4954772" y="4954772"/>
                  </a:lnTo>
                  <a:cubicBezTo>
                    <a:pt x="4948274" y="4974265"/>
                    <a:pt x="4935218" y="5032084"/>
                    <a:pt x="4912242" y="5050465"/>
                  </a:cubicBezTo>
                  <a:cubicBezTo>
                    <a:pt x="4903490" y="5057467"/>
                    <a:pt x="4890141" y="5055655"/>
                    <a:pt x="4880344" y="5061098"/>
                  </a:cubicBezTo>
                  <a:cubicBezTo>
                    <a:pt x="4858003" y="5073510"/>
                    <a:pt x="4837814" y="5089451"/>
                    <a:pt x="4816549" y="5103628"/>
                  </a:cubicBezTo>
                  <a:lnTo>
                    <a:pt x="4784651" y="5124893"/>
                  </a:lnTo>
                  <a:cubicBezTo>
                    <a:pt x="4745665" y="5121349"/>
                    <a:pt x="4706446" y="5119796"/>
                    <a:pt x="4667693" y="5114260"/>
                  </a:cubicBezTo>
                  <a:cubicBezTo>
                    <a:pt x="4656598" y="5112675"/>
                    <a:pt x="4646872" y="5105332"/>
                    <a:pt x="4635795" y="5103628"/>
                  </a:cubicBezTo>
                  <a:cubicBezTo>
                    <a:pt x="4600591" y="5098212"/>
                    <a:pt x="4564912" y="5096539"/>
                    <a:pt x="4529470" y="5092995"/>
                  </a:cubicBezTo>
                  <a:cubicBezTo>
                    <a:pt x="4515293" y="5089451"/>
                    <a:pt x="4500371" y="5088119"/>
                    <a:pt x="4486939" y="5082363"/>
                  </a:cubicBezTo>
                  <a:cubicBezTo>
                    <a:pt x="4475194" y="5077329"/>
                    <a:pt x="4466471" y="5066813"/>
                    <a:pt x="4455042" y="5061098"/>
                  </a:cubicBezTo>
                  <a:cubicBezTo>
                    <a:pt x="4445017" y="5056086"/>
                    <a:pt x="4433777" y="5054009"/>
                    <a:pt x="4423144" y="5050465"/>
                  </a:cubicBezTo>
                  <a:cubicBezTo>
                    <a:pt x="4416056" y="5032744"/>
                    <a:pt x="4408581" y="5015173"/>
                    <a:pt x="4401879" y="4997302"/>
                  </a:cubicBezTo>
                  <a:cubicBezTo>
                    <a:pt x="4397944" y="4986808"/>
                    <a:pt x="4398247" y="4974157"/>
                    <a:pt x="4391246" y="4965405"/>
                  </a:cubicBezTo>
                  <a:cubicBezTo>
                    <a:pt x="4383263" y="4955426"/>
                    <a:pt x="4369981" y="4951228"/>
                    <a:pt x="4359349" y="4944139"/>
                  </a:cubicBezTo>
                  <a:cubicBezTo>
                    <a:pt x="4349987" y="4916054"/>
                    <a:pt x="4333604" y="4857585"/>
                    <a:pt x="4306186" y="4848446"/>
                  </a:cubicBezTo>
                  <a:lnTo>
                    <a:pt x="4274288" y="4837814"/>
                  </a:lnTo>
                  <a:cubicBezTo>
                    <a:pt x="4263656" y="4830726"/>
                    <a:pt x="4252369" y="4824532"/>
                    <a:pt x="4242391" y="4816549"/>
                  </a:cubicBezTo>
                  <a:cubicBezTo>
                    <a:pt x="4234563" y="4810287"/>
                    <a:pt x="4230091" y="4799767"/>
                    <a:pt x="4221125" y="4795284"/>
                  </a:cubicBezTo>
                  <a:cubicBezTo>
                    <a:pt x="4208055" y="4788749"/>
                    <a:pt x="4192772" y="4788195"/>
                    <a:pt x="4178595" y="4784651"/>
                  </a:cubicBezTo>
                  <a:cubicBezTo>
                    <a:pt x="4167963" y="4777563"/>
                    <a:pt x="4156676" y="4771369"/>
                    <a:pt x="4146698" y="4763386"/>
                  </a:cubicBezTo>
                  <a:cubicBezTo>
                    <a:pt x="4113736" y="4737016"/>
                    <a:pt x="4137164" y="4742671"/>
                    <a:pt x="4093535" y="4720856"/>
                  </a:cubicBezTo>
                  <a:cubicBezTo>
                    <a:pt x="4083510" y="4715844"/>
                    <a:pt x="4072270" y="4713767"/>
                    <a:pt x="4061637" y="4710223"/>
                  </a:cubicBezTo>
                  <a:cubicBezTo>
                    <a:pt x="4002443" y="4714451"/>
                    <a:pt x="3927865" y="4695141"/>
                    <a:pt x="3880884" y="4742121"/>
                  </a:cubicBezTo>
                  <a:cubicBezTo>
                    <a:pt x="3871848" y="4751157"/>
                    <a:pt x="3869235" y="4765603"/>
                    <a:pt x="3859618" y="4774018"/>
                  </a:cubicBezTo>
                  <a:cubicBezTo>
                    <a:pt x="3840384" y="4790848"/>
                    <a:pt x="3795823" y="4816549"/>
                    <a:pt x="3795823" y="4816549"/>
                  </a:cubicBezTo>
                  <a:cubicBezTo>
                    <a:pt x="3756837" y="4813005"/>
                    <a:pt x="3717252" y="4813593"/>
                    <a:pt x="3678865" y="4805916"/>
                  </a:cubicBezTo>
                  <a:cubicBezTo>
                    <a:pt x="3659594" y="4802062"/>
                    <a:pt x="3621556" y="4774798"/>
                    <a:pt x="3604437" y="4763386"/>
                  </a:cubicBezTo>
                  <a:cubicBezTo>
                    <a:pt x="3590886" y="4743059"/>
                    <a:pt x="3573317" y="4712187"/>
                    <a:pt x="3551274" y="4699591"/>
                  </a:cubicBezTo>
                  <a:cubicBezTo>
                    <a:pt x="3538586" y="4692341"/>
                    <a:pt x="3522921" y="4692502"/>
                    <a:pt x="3508744" y="4688958"/>
                  </a:cubicBezTo>
                  <a:lnTo>
                    <a:pt x="3444949" y="4646428"/>
                  </a:lnTo>
                  <a:lnTo>
                    <a:pt x="3413051" y="4625163"/>
                  </a:lnTo>
                  <a:cubicBezTo>
                    <a:pt x="3405963" y="4614530"/>
                    <a:pt x="3389280" y="4605796"/>
                    <a:pt x="3391786" y="4593265"/>
                  </a:cubicBezTo>
                  <a:cubicBezTo>
                    <a:pt x="3394730" y="4578544"/>
                    <a:pt x="3445133" y="4564850"/>
                    <a:pt x="3455581" y="4561367"/>
                  </a:cubicBezTo>
                  <a:cubicBezTo>
                    <a:pt x="3469758" y="4540102"/>
                    <a:pt x="3504309" y="4522366"/>
                    <a:pt x="3498111" y="4497572"/>
                  </a:cubicBezTo>
                  <a:cubicBezTo>
                    <a:pt x="3494567" y="4483395"/>
                    <a:pt x="3495585" y="4467201"/>
                    <a:pt x="3487479" y="4455042"/>
                  </a:cubicBezTo>
                  <a:cubicBezTo>
                    <a:pt x="3480391" y="4444409"/>
                    <a:pt x="3465198" y="4442192"/>
                    <a:pt x="3455581" y="4433777"/>
                  </a:cubicBezTo>
                  <a:cubicBezTo>
                    <a:pt x="3380395" y="4367989"/>
                    <a:pt x="3432498" y="4390641"/>
                    <a:pt x="3370521" y="4369981"/>
                  </a:cubicBezTo>
                  <a:cubicBezTo>
                    <a:pt x="3296093" y="4387702"/>
                    <a:pt x="3219819" y="4398949"/>
                    <a:pt x="3147237" y="4423144"/>
                  </a:cubicBezTo>
                  <a:cubicBezTo>
                    <a:pt x="3136604" y="4426688"/>
                    <a:pt x="3125136" y="4428334"/>
                    <a:pt x="3115339" y="4433777"/>
                  </a:cubicBezTo>
                  <a:cubicBezTo>
                    <a:pt x="3092998" y="4446189"/>
                    <a:pt x="3072809" y="4462130"/>
                    <a:pt x="3051544" y="4476307"/>
                  </a:cubicBezTo>
                  <a:lnTo>
                    <a:pt x="3019646" y="4497572"/>
                  </a:lnTo>
                  <a:lnTo>
                    <a:pt x="2987749" y="4518837"/>
                  </a:lnTo>
                  <a:cubicBezTo>
                    <a:pt x="2984205" y="4529470"/>
                    <a:pt x="2983841" y="4541769"/>
                    <a:pt x="2977116" y="4550735"/>
                  </a:cubicBezTo>
                  <a:cubicBezTo>
                    <a:pt x="2946017" y="4592200"/>
                    <a:pt x="2928948" y="4600568"/>
                    <a:pt x="2892056" y="4625163"/>
                  </a:cubicBezTo>
                  <a:cubicBezTo>
                    <a:pt x="2888512" y="4635795"/>
                    <a:pt x="2886866" y="4647263"/>
                    <a:pt x="2881423" y="4657060"/>
                  </a:cubicBezTo>
                  <a:cubicBezTo>
                    <a:pt x="2856885" y="4701228"/>
                    <a:pt x="2847618" y="4721810"/>
                    <a:pt x="2806995" y="4742121"/>
                  </a:cubicBezTo>
                  <a:cubicBezTo>
                    <a:pt x="2796971" y="4747133"/>
                    <a:pt x="2785730" y="4749209"/>
                    <a:pt x="2775098" y="4752753"/>
                  </a:cubicBezTo>
                  <a:cubicBezTo>
                    <a:pt x="2758222" y="4751816"/>
                    <a:pt x="2593643" y="4710924"/>
                    <a:pt x="2541181" y="4763386"/>
                  </a:cubicBezTo>
                  <a:cubicBezTo>
                    <a:pt x="2499957" y="4804610"/>
                    <a:pt x="2494682" y="4839090"/>
                    <a:pt x="2477386" y="4890977"/>
                  </a:cubicBezTo>
                  <a:lnTo>
                    <a:pt x="2466753" y="4922874"/>
                  </a:lnTo>
                  <a:lnTo>
                    <a:pt x="2456121" y="4954772"/>
                  </a:lnTo>
                  <a:cubicBezTo>
                    <a:pt x="2452635" y="5003569"/>
                    <a:pt x="2478179" y="5103231"/>
                    <a:pt x="2413591" y="5135525"/>
                  </a:cubicBezTo>
                  <a:cubicBezTo>
                    <a:pt x="2397427" y="5143607"/>
                    <a:pt x="2378149" y="5142614"/>
                    <a:pt x="2360428" y="5146158"/>
                  </a:cubicBezTo>
                  <a:lnTo>
                    <a:pt x="2296632" y="5188688"/>
                  </a:lnTo>
                  <a:lnTo>
                    <a:pt x="2264735" y="5209953"/>
                  </a:lnTo>
                  <a:cubicBezTo>
                    <a:pt x="2236381" y="5206409"/>
                    <a:pt x="2207860" y="5204019"/>
                    <a:pt x="2179674" y="5199321"/>
                  </a:cubicBezTo>
                  <a:cubicBezTo>
                    <a:pt x="2152980" y="5194872"/>
                    <a:pt x="2130522" y="5186481"/>
                    <a:pt x="2105246" y="5178056"/>
                  </a:cubicBezTo>
                  <a:cubicBezTo>
                    <a:pt x="2094614" y="5170968"/>
                    <a:pt x="2084778" y="5162506"/>
                    <a:pt x="2073349" y="5156791"/>
                  </a:cubicBezTo>
                  <a:cubicBezTo>
                    <a:pt x="2027073" y="5133653"/>
                    <a:pt x="2050544" y="5161767"/>
                    <a:pt x="1998921" y="5124893"/>
                  </a:cubicBezTo>
                  <a:cubicBezTo>
                    <a:pt x="1986685" y="5116153"/>
                    <a:pt x="1977656" y="5103628"/>
                    <a:pt x="1967023" y="5092995"/>
                  </a:cubicBezTo>
                  <a:cubicBezTo>
                    <a:pt x="1984745" y="5039833"/>
                    <a:pt x="1981200" y="5071729"/>
                    <a:pt x="1956391" y="4997302"/>
                  </a:cubicBezTo>
                  <a:lnTo>
                    <a:pt x="1945758" y="4965405"/>
                  </a:lnTo>
                  <a:cubicBezTo>
                    <a:pt x="1942214" y="4937051"/>
                    <a:pt x="1944890" y="4907198"/>
                    <a:pt x="1935125" y="4880344"/>
                  </a:cubicBezTo>
                  <a:cubicBezTo>
                    <a:pt x="1919107" y="4836293"/>
                    <a:pt x="1870194" y="4847689"/>
                    <a:pt x="1839432" y="4827181"/>
                  </a:cubicBezTo>
                  <a:lnTo>
                    <a:pt x="1775637" y="4784651"/>
                  </a:lnTo>
                  <a:cubicBezTo>
                    <a:pt x="1765004" y="4777563"/>
                    <a:pt x="1755862" y="4767427"/>
                    <a:pt x="1743739" y="4763386"/>
                  </a:cubicBezTo>
                  <a:cubicBezTo>
                    <a:pt x="1685257" y="4743891"/>
                    <a:pt x="1737657" y="4764467"/>
                    <a:pt x="1679944" y="4731488"/>
                  </a:cubicBezTo>
                  <a:cubicBezTo>
                    <a:pt x="1666182" y="4723624"/>
                    <a:pt x="1650312" y="4719436"/>
                    <a:pt x="1637414" y="4710223"/>
                  </a:cubicBezTo>
                  <a:cubicBezTo>
                    <a:pt x="1625178" y="4701483"/>
                    <a:pt x="1616149" y="4688958"/>
                    <a:pt x="1605516" y="4678325"/>
                  </a:cubicBezTo>
                  <a:cubicBezTo>
                    <a:pt x="1601972" y="4667693"/>
                    <a:pt x="1600327" y="4656225"/>
                    <a:pt x="1594884" y="4646428"/>
                  </a:cubicBezTo>
                  <a:cubicBezTo>
                    <a:pt x="1582472" y="4624086"/>
                    <a:pt x="1552353" y="4582632"/>
                    <a:pt x="1552353" y="4582632"/>
                  </a:cubicBezTo>
                  <a:cubicBezTo>
                    <a:pt x="1548809" y="4568455"/>
                    <a:pt x="1543652" y="4554587"/>
                    <a:pt x="1541721" y="4540102"/>
                  </a:cubicBezTo>
                  <a:cubicBezTo>
                    <a:pt x="1528351" y="4439828"/>
                    <a:pt x="1541110" y="4449462"/>
                    <a:pt x="1520456" y="4380614"/>
                  </a:cubicBezTo>
                  <a:cubicBezTo>
                    <a:pt x="1514015" y="4359144"/>
                    <a:pt x="1506280" y="4338083"/>
                    <a:pt x="1499191" y="4316818"/>
                  </a:cubicBezTo>
                  <a:cubicBezTo>
                    <a:pt x="1495647" y="4306186"/>
                    <a:pt x="1499190" y="4288465"/>
                    <a:pt x="1488558" y="4284921"/>
                  </a:cubicBezTo>
                  <a:cubicBezTo>
                    <a:pt x="1444537" y="4270247"/>
                    <a:pt x="1465985" y="4280505"/>
                    <a:pt x="1424763" y="4253023"/>
                  </a:cubicBezTo>
                  <a:cubicBezTo>
                    <a:pt x="1407042" y="4256567"/>
                    <a:pt x="1389132" y="4259273"/>
                    <a:pt x="1371600" y="4263656"/>
                  </a:cubicBezTo>
                  <a:cubicBezTo>
                    <a:pt x="1360727" y="4266374"/>
                    <a:pt x="1347627" y="4266363"/>
                    <a:pt x="1339702" y="4274288"/>
                  </a:cubicBezTo>
                  <a:cubicBezTo>
                    <a:pt x="1303321" y="4310669"/>
                    <a:pt x="1357191" y="4302758"/>
                    <a:pt x="1307804" y="4327451"/>
                  </a:cubicBezTo>
                  <a:cubicBezTo>
                    <a:pt x="1287755" y="4337475"/>
                    <a:pt x="1244009" y="4348716"/>
                    <a:pt x="1244009" y="4348716"/>
                  </a:cubicBezTo>
                  <a:cubicBezTo>
                    <a:pt x="1212111" y="4345172"/>
                    <a:pt x="1179452" y="4345868"/>
                    <a:pt x="1148316" y="4338084"/>
                  </a:cubicBezTo>
                  <a:cubicBezTo>
                    <a:pt x="1135919" y="4334985"/>
                    <a:pt x="1128164" y="4321852"/>
                    <a:pt x="1116418" y="4316818"/>
                  </a:cubicBezTo>
                  <a:cubicBezTo>
                    <a:pt x="1102987" y="4311062"/>
                    <a:pt x="1088065" y="4309730"/>
                    <a:pt x="1073888" y="4306186"/>
                  </a:cubicBezTo>
                  <a:cubicBezTo>
                    <a:pt x="1048746" y="4281043"/>
                    <a:pt x="1031292" y="4260581"/>
                    <a:pt x="999460" y="4242391"/>
                  </a:cubicBezTo>
                  <a:cubicBezTo>
                    <a:pt x="989729" y="4236831"/>
                    <a:pt x="977587" y="4236770"/>
                    <a:pt x="967563" y="4231758"/>
                  </a:cubicBezTo>
                  <a:cubicBezTo>
                    <a:pt x="956133" y="4226043"/>
                    <a:pt x="947095" y="4216208"/>
                    <a:pt x="935665" y="4210493"/>
                  </a:cubicBezTo>
                  <a:cubicBezTo>
                    <a:pt x="925640" y="4205481"/>
                    <a:pt x="913564" y="4205303"/>
                    <a:pt x="903767" y="4199860"/>
                  </a:cubicBezTo>
                  <a:cubicBezTo>
                    <a:pt x="881426" y="4187448"/>
                    <a:pt x="862831" y="4168760"/>
                    <a:pt x="839972" y="4157330"/>
                  </a:cubicBezTo>
                  <a:lnTo>
                    <a:pt x="797442" y="4136065"/>
                  </a:lnTo>
                  <a:cubicBezTo>
                    <a:pt x="790354" y="4125432"/>
                    <a:pt x="786156" y="4112150"/>
                    <a:pt x="776177" y="4104167"/>
                  </a:cubicBezTo>
                  <a:cubicBezTo>
                    <a:pt x="767425" y="4097166"/>
                    <a:pt x="754304" y="4098547"/>
                    <a:pt x="744279" y="4093535"/>
                  </a:cubicBezTo>
                  <a:cubicBezTo>
                    <a:pt x="732849" y="4087820"/>
                    <a:pt x="722780" y="4079698"/>
                    <a:pt x="712381" y="4072270"/>
                  </a:cubicBezTo>
                  <a:cubicBezTo>
                    <a:pt x="697961" y="4061970"/>
                    <a:pt x="684271" y="4050672"/>
                    <a:pt x="669851" y="4040372"/>
                  </a:cubicBezTo>
                  <a:cubicBezTo>
                    <a:pt x="659452" y="4032944"/>
                    <a:pt x="647770" y="4027288"/>
                    <a:pt x="637953" y="4019107"/>
                  </a:cubicBezTo>
                  <a:cubicBezTo>
                    <a:pt x="556086" y="3950884"/>
                    <a:pt x="653355" y="4018741"/>
                    <a:pt x="574158" y="3965944"/>
                  </a:cubicBezTo>
                  <a:cubicBezTo>
                    <a:pt x="520771" y="3885862"/>
                    <a:pt x="583456" y="3987639"/>
                    <a:pt x="542260" y="3891516"/>
                  </a:cubicBezTo>
                  <a:cubicBezTo>
                    <a:pt x="537226" y="3879770"/>
                    <a:pt x="527335" y="3870713"/>
                    <a:pt x="520995" y="3859618"/>
                  </a:cubicBezTo>
                  <a:cubicBezTo>
                    <a:pt x="513131" y="3845856"/>
                    <a:pt x="505974" y="3831656"/>
                    <a:pt x="499730" y="3817088"/>
                  </a:cubicBezTo>
                  <a:cubicBezTo>
                    <a:pt x="495315" y="3806787"/>
                    <a:pt x="494110" y="3795215"/>
                    <a:pt x="489098" y="3785191"/>
                  </a:cubicBezTo>
                  <a:cubicBezTo>
                    <a:pt x="483383" y="3773761"/>
                    <a:pt x="474921" y="3763926"/>
                    <a:pt x="467832" y="3753293"/>
                  </a:cubicBezTo>
                  <a:cubicBezTo>
                    <a:pt x="464288" y="3721395"/>
                    <a:pt x="460393" y="3689535"/>
                    <a:pt x="457200" y="3657600"/>
                  </a:cubicBezTo>
                  <a:cubicBezTo>
                    <a:pt x="453305" y="3618647"/>
                    <a:pt x="453370" y="3579193"/>
                    <a:pt x="446567" y="3540642"/>
                  </a:cubicBezTo>
                  <a:cubicBezTo>
                    <a:pt x="442671" y="3518567"/>
                    <a:pt x="441152" y="3492696"/>
                    <a:pt x="425302" y="3476846"/>
                  </a:cubicBezTo>
                  <a:cubicBezTo>
                    <a:pt x="414669" y="3466214"/>
                    <a:pt x="403030" y="3456500"/>
                    <a:pt x="393404" y="3444949"/>
                  </a:cubicBezTo>
                  <a:cubicBezTo>
                    <a:pt x="385223" y="3435132"/>
                    <a:pt x="381175" y="3422087"/>
                    <a:pt x="372139" y="3413051"/>
                  </a:cubicBezTo>
                  <a:cubicBezTo>
                    <a:pt x="363103" y="3404015"/>
                    <a:pt x="350874" y="3398874"/>
                    <a:pt x="340242" y="3391786"/>
                  </a:cubicBezTo>
                  <a:cubicBezTo>
                    <a:pt x="296423" y="3326057"/>
                    <a:pt x="345075" y="3390175"/>
                    <a:pt x="287079" y="3338623"/>
                  </a:cubicBezTo>
                  <a:cubicBezTo>
                    <a:pt x="264602" y="3318643"/>
                    <a:pt x="244549" y="3296093"/>
                    <a:pt x="223284" y="3274828"/>
                  </a:cubicBezTo>
                  <a:cubicBezTo>
                    <a:pt x="216195" y="3267740"/>
                    <a:pt x="207579" y="3261904"/>
                    <a:pt x="202018" y="3253563"/>
                  </a:cubicBezTo>
                  <a:cubicBezTo>
                    <a:pt x="194930" y="3242930"/>
                    <a:pt x="190731" y="3229648"/>
                    <a:pt x="180753" y="3221665"/>
                  </a:cubicBezTo>
                  <a:cubicBezTo>
                    <a:pt x="172001" y="3214664"/>
                    <a:pt x="158880" y="3216044"/>
                    <a:pt x="148856" y="3211032"/>
                  </a:cubicBezTo>
                  <a:cubicBezTo>
                    <a:pt x="137426" y="3205317"/>
                    <a:pt x="128635" y="3194957"/>
                    <a:pt x="116958" y="3189767"/>
                  </a:cubicBezTo>
                  <a:cubicBezTo>
                    <a:pt x="66590" y="3167381"/>
                    <a:pt x="72924" y="3168502"/>
                    <a:pt x="42530" y="3168502"/>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1853"/>
            <a:stretch/>
          </p:blipFill>
          <p:spPr>
            <a:xfrm>
              <a:off x="-28685" y="2115879"/>
              <a:ext cx="9201369" cy="4143671"/>
            </a:xfrm>
            <a:prstGeom prst="rect">
              <a:avLst/>
            </a:prstGeom>
          </p:spPr>
        </p:pic>
      </p:grpSp>
      <p:grpSp>
        <p:nvGrpSpPr>
          <p:cNvPr id="4" name="Group 3"/>
          <p:cNvGrpSpPr/>
          <p:nvPr/>
        </p:nvGrpSpPr>
        <p:grpSpPr>
          <a:xfrm>
            <a:off x="1765318" y="3532582"/>
            <a:ext cx="946093" cy="1215064"/>
            <a:chOff x="3069732" y="1437708"/>
            <a:chExt cx="946093" cy="1215064"/>
          </a:xfrm>
          <a:effectLst/>
        </p:grpSpPr>
        <p:pic>
          <p:nvPicPr>
            <p:cNvPr id="5" name="Picture 12" descr="photo of alga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1105" y="1437708"/>
              <a:ext cx="742536" cy="7913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9732" y="2252662"/>
              <a:ext cx="946093" cy="400110"/>
            </a:xfrm>
            <a:prstGeom prst="rect">
              <a:avLst/>
            </a:prstGeom>
            <a:noFill/>
          </p:spPr>
          <p:txBody>
            <a:bodyPr wrap="none" rtlCol="0">
              <a:spAutoFit/>
            </a:bodyPr>
            <a:lstStyle/>
            <a:p>
              <a:pPr algn="ctr"/>
              <a:r>
                <a:rPr lang="en-US" sz="1000" dirty="0" smtClean="0"/>
                <a:t>Phytoplankton</a:t>
              </a:r>
            </a:p>
            <a:p>
              <a:pPr algn="ctr"/>
              <a:r>
                <a:rPr lang="en-US" sz="1000" dirty="0" smtClean="0"/>
                <a:t>and POM</a:t>
              </a:r>
            </a:p>
          </p:txBody>
        </p:sp>
      </p:grpSp>
      <p:sp>
        <p:nvSpPr>
          <p:cNvPr id="3" name="AutoShape 4"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VFBUVGBgZGRcYFxgXGBcbGBgcFhcaGhwcHCYeGBojGRoXIC8gIycpLCwsGB4xNTAqNSYrLCkBCQoKDgwOGg8PGiwkHyQsLCwyLCwsLCwsLCosLCksLCwsLCwsLCwsLCwsLCwsLCwsLCwsLCwsLCwsLCwsLCwsLP/AABEIAMIBAwMBIgACEQEDEQH/xAAaAAACAwEBAAAAAAAAAAAAAAADBAACBQEG/8QAPRAAAQIEBAQDBwMCBQQDAAAAAQIRAAMhMQQSQVEiYXGBkaGxBRMywdHh8EJS8RQjM2JygqJDkrLCBhXy/8QAGQEAAwEBAQAAAAAAAAAAAAAAAQIDAAQF/8QAKREAAgICAgIABQQDAAAAAAAAAAECESExEkEDUSIyYXGBE7Hw8SNC4f/aAAwDAQACEQMRAD8A7hV5ra076QfOwY67xnyZleTw7mru5rq1bRKT9HkdEmqIJaxvB5agSLPTvuOcVWkG7h6dCNfOLKksHLEg0I20hXJUBoLns5obHbrveLFQAL6+R+8LTF0KTeih8/G8cGI4iND9vrE4yemaL6Y9hcQxYGzEc628YYlTGKjoWbv9vSM2WllNcERoYgZVAMXIAPIN84z/AHKUEM0JQNSok9hwjzeEpk0N4d3/AAQwslZI2YDoA3yeM+YHtoR4G3nTwhvHoVIeEyqTyfuafKG8Myya6Rlhb5RyPl/MO+yfjHMEeNTD8mkK0hsLAi7QkqcQd2cecOE0h1MSgsoaeMdnFm6fNooiqDzo/iT6esCmzw6t6AfL7wik+RuIUxPofSJKAZvzr+bxCal9ezRVy6BxAKUx/PzSDBUBmS3q+xB8Yv7rKE1vCc6dDcQawSP9LgeOvjFRMo96U/N4ImbUg/lvtA1OklvhVpsfysK3UcGSLlQbrF1Cg5/n1ELJmhmD6+v0IiylGzttDxn2zOPR3PApk1rjveIaHkY4sw/InQNRzBqNrAJJcMTUUuRF8t9/OAOQu1/UQG+xlgkzBiuV01vUv5wpMnFCuKnMGnIvDsxdHH5vCeInOki7g0+5hZDqzsiaClYLHiJGvN/n3MdnzkpOVqKF3sR+NGahRSTlLOLabK+XjDapomJYDiSL69PnHO8Oy+GjOnyRmNPzSJF1TRqgk7veOw36kiXF+wlqi7uRtWGsKbmwFWPcj5QiqYQovQhztf5Q5LLijAq+UZttYDQfDqJLO7nMD5ntBZSyL2tpQ6HwhbD4kIVY8JduWvk8NTZmYFhUsrmwcEecJ+MBSOYpDFBIYs3I/ZvWE5iuLzfYCGPf5pTF3TWuzflIWxU0FDtYsWpzHzjRDRqYAe8LEaBty5r2YHzho4krUV0ckqblm0/LRneyMQcqmYOGB2CnzeXrHPekKa4FNBVvR3hWm5UMtDmGnl3Nncf9wA8XEBMghRf9LvUfCXYNuQ5jkqbfkkdKEEgeDQymTmlCYf3IB6pceYMMpKGGK8CxWB8IAYkbkuKV7w1JUEqB5gHq1fznCcsOqXSiiP8AiWPkB4xWcsu12b/uNVf8nHYRuXJkm8mvigyzzrXoDBJRJDP8VgbP01B57iBrU6kvVwQfTxdhCasWHtqTa0LGd4D2ayagtQM/Sv0cQqtfET8PEWapqfOjQQYkluaW9H8q+MKKUX2D68q/naKJsrVDaFkEa2vQRRc1jVy+mjmoEAE7Kb0+u3aOzZzt1fwb6wzlkWhpU4Zej99Iph8WCnKeVTfYevnyhNioAaeDAfUwHMUm1Nb3cseZhXnBmh66hUipexsBHcVMZLliHFRTy+8Z6ph03/PMGDrmZkF1XBvSorTeNHVMWuy0lYBvpSl/xoIkued/4hKXMLk3OXh7loaCKCoKgAG7+dIZaC4hGYAjw63H5vC81dW022gonZQaHSm1QG8PWBGptYeunVoCezcaClIodD5QtiZdDuKwCbOy0Gun54wYLzAG24F638oPPpitHBXU1gU1G3eni3KLCblpdvOK+8qQLXB3p8miX6uLN0KLlVBDFvw08PCKCWHeo3b1i2J3HP8AOesRGIYuLEbE+Pb0g3eB1sikIP2NIkLqnB6oL/5cpHZ6xIFT9FOJJZzJqGKaPvy8IiC4L/w23aE0ziSANKAaNtGkhA4aVUWZzQmhjN0TQLOwD19W5fQw8wyBSXJGb5M/UwBkBJXol25knIn0Ue0TCzGS4Y3qbVIYeR84HLkh0juHmBSs+hooftf/ANdfKK4mTlzpNdR2LeReLGWlLrQS36kvZz0Lp9IOpBmIe9G6HTxDDtGvtAot7JX/AGnAsTX08zAZ6ClCSxOZ3PS45c4tglrTL7253t0A8oDjFukgOU51ZRsCyh9IZuphWg0yZRxQkB25VPd0pi/s3Ekhco/qDh/3JqnxqO4hTATH4LvVtaAlXpAkrKSk6gjuBUHvBkrVGa7NzDShlQapKCSxG4VseUJsU8RGWl3dy+mhg2LxORQRpkBBsah0se8KGaRUHMk1UkuD1O3UWeE8b79kqpmjOOZCSNx/yH1hAT33bzDgP1h2VMBRwlwWbcV17wHFYVsrUDim+pPlAjhtGNJFAillBLvQtR/F4D7S+Jt0u2xBP0gXtOaUiUd+Ju+Z/MwTFzwoghnZidyKnpUnTaCndMr0Le94SP2lrXDt4xYLcNVw56s7jyhaYkp8dLdOpg2LmnOEjRLHyp5Q/ZhhcygL2DEeNe5rFVOAQMoJ1JAI1Fy+57QhKx6gWrUt2LvHJxar0Jp0dm61jIDHCs5w7ihcdXFPF46uY4CdWBPJQFT1+gjNw2LKXBqkG302MMYqYXKweFRJ6PVoTsUsqabAs5bwqQfzSOoWQzm9CdjeF5U3OBSpPjRvmI7JJUCA5LO2xFyH1GvI8obkPQ/LxJLudq7saPHFTXV+P94XQXXlTxEKoN2rTw84YWWqGY/n4IRypmYvODOb01rAELZ9eggs0clHmBTzMLrBBp8vztFLTiIdmT2PIsYtKmu7/tP0gZAZi5vZgx5g6RTOQ9NI55LDF6JPZtqv4UhYih1APcbdYPiD4gN11PhCyTxXApV6AtcdYaMm1YyKqV/nHcViRUzgPhDjvEivKBuaBCZkFPi1Og6c41JeUyiuWCCLpNwSGccjGWtIU7eHqRt0gmBxOVQ2L5uhpGfxYo1DM3EOlKRRLMXvcs/jDBw4UhKXINSG1Ib6mEsZJ92stahGzGHJeKysw4bg3b6QY1WCiYbA4RakkhqUZ3LWqNoP7PUJZINErdNf0qag51bsYpilKlq95LPCo0INjqDuIb4MQMuYIWoVFwpvmOW8SnKgPDsGwKMwDcXEDcENUeFebxmTFknK1ibbm1IcOJ92oZ3AIyrcX0cEa2L8ucXxGGAmaORfRQ362IMTjOp0zJU6B+zpWUKmGmUFINnWujdQMxhOYh8w2PP4X4fl4xt4nBFeHscyDxJL7MSBsweMaWnicqoXeh0DnyHlHS5Kwj3tKZ/hzCBWUkJDXKXSPIP4Qlh0lRBNDUjmfrExcwrSkCqUZqjmc2urEW2gaZoppsTofofWFgsCs2MBQKG3gOQ8IJ7S+FH+71YesDwpUDXU/aGfchSRmLZVeOjdy0c7lU0xNMB/8gUMyU7IFOrxT2bJUogM4dJU/gdeQPJzFf8A5FMHvSWdgn7N3g/snFstQu6M57/jw8ZV4lXoZOkVmzMmZQY1LDm5YHkGfsISnrso3UK11f7x1eJAQEqDgHiZgSVV8mFeXOJLkJmJISo5r8QYu9nsbHaLLCyUawVxkgf4g+FTNuHSH9TAkEpcLFFMW1Aqyh9I0cGkFBlGkxIcZg7tZuxI8IRxYByKDl0gFJ3TQp/N4ykKLz5JSW1Iccxp5ekckYlqUIIYg6gfg8IexmGJGXVIBAeoIAzC1jvuIxQdR+CNtC0PzHApYnMD1v3FIumeMxvd9n58jzhfCzMyyhQcKDjRjp00B6RxJyhjpcHka+XpCtUw2NYycSrMgMRWgPRxDSpmdCTu55ONRy+sV9m4d0lRJyAFR1DDh8SqgHImOTMWJjf3AxFEgEDtSvhE+fKVJa7M30XwyiUtm4v/AC5MdYWn4gVcVGm5/GjqpJI4VJVvWvmN9YErDqVRTuN7nZ942IuzUUd2zeI0+0BMwpJSq2jxF8J4qfPpHMUoLQ4+JAftt29IaSsSSxZebOYnX80hQHOTuTbnHTOCgBt+PAASFHnW/wA4Tr6hRUp5+RiRZRKSRlSWOp+8SNxTNxRb3JB3Y6fjmGEJSmqmavC5Cn8Lc4FOljcivXtHQOCrnTY0izbWWPo05iUz5RyghSGvqORhT2aFAqASpQFxt1i2AxPuVEmoVdOpDWr18oY9poZQyFkkZkkPXcHnC/KmumA0cCynTldChxJNxVgpJ1aM7GYJUldS9ylW4+RaK4fEqbiZTfrFDGxJx8uagSppcGy7KB3I06xBSkn9AJ0LKWZyKFpiQD/qBEBw873icihxS6pFAeYt32i2JlKkTQ9QQA4AGYUrepgmIw3vP7iP8RPSrWNKgtvGpbX4+gTRGIyhC70yqGhFq9ozPbWDyMpJBlr4klnZ6EdGPrDUhThgWzVCdiLgeveKey5oXnw0z4f07g6do3N/Mh27VozZRSU5XNKu1NQbl/1A/wC2D4aWFH4SVAUIGtACSHtvf1iYge6XlUCTUBNLCjvsdoCiblSoEmoDFtQoUu7XEdMX6DxHGZI3B7j529YdotNP1AKboQYw0TyCz/En+PpGjg1hIQeQ8DQ+bRz+VY+2SU1g5jcT/dWCQpJFUkHYVBAodXEGQlg6WYpZ6OUm1ekIY6QoT1bOALNYX6w2uZ/bFG0bZiIWvgi13QOkBxWA4M4Lpo9NHDk9G84D7LZU0Jc8VG2687+Jg3s/HFBTsSXSbMosPQQ3hsAhSkTpG/GjUbtyjovFMqKSpwSwUSoiob4kjkdQbsdG3hufgfeIOU1zBQbemboW03aMbD8S0vpxdQxLfLoYL7MxikrOUUPxOfPZ9oGUrFQzi1ArM3NlSnhUwJNKpLc4ri/ZyZ3EjKHGlASRqnSuojRTh0reYll+8DEA33B0Lb6RkYjC+6Vl3NEnUHY8i3nBjJLCejIRkrVLWzVqOIU2dnvDc0uRMSz6p30LfmsPKxeYmVlCiniRmqSkDiAOhuR4QvgPdTFhIC0FwQHzClDW4DRpSxZraHsWCJfukjKTVRFPhGVID/7z1MefM4hdaF3IItW8b2NUJqioHOm1P0tamo57kxkz1AcMwE7KA4hsHN+kJ4klGnsJMbMGc1G9OkXw/tJSWCjmT5wtjJHEFJcjKKgbekLmeBYAvuX8NIbjyjRkkehXh5c1OZJtehBHNtuYjJXhTKW5Zt6kEa20MAkYohSS6qFr1IsxGkenle7mpyFgRpoXFCNiYi5Px70K1R5PEIIJArWnMEOPKAE1bT0jZxns/JwqumgO6SeE9qjvGeJFVJo7EjqGJHgDDxkpRsCygZUk3BfkKRIVKT+7/kIkU+IPBD2FUSDowetR3gq1kZhRwEjW5LnXm3aOJWQMrPqQBfevTrrBJE0zSp2DqFQ5o5JPhrCzl30FiuIKk5aVZ2INjbWNHCL95JKCWUniTr1HSFcapcyaohKspPCyVMEigqOQi8rDqQcwBcXDeN9IpF3HOxkgKEZFZgSxvy6+cMCYAXfKd7jvDeMwOZsqeFYzdC0KzMNRmZr+lHickmBxs9BgZ4nI9zNv+g/SM9SVSF10o+im05KhGXiChTh9G2jX9oTPeyxMA5LTzGvWOOXKD+jEzEDOUA0xIoquYaHn9YJiMOCoLSzAOpQLM1zzrSFsPPCk5V60fT/9esODBH+myEi5F6mpKetB5wHJQ3/EMvQPElE+UVpDrQoZql2J+K9dPCMJS+KtnP2hj2PifdzWPwkFKtovjsAPeEBQoXANKHR9n9Y6oOnxf4Ct0xZYAAILgEHo7X5OPOH/AHuZA0KaHvGd7pSFMQXL/ZhD0ocKkn9SARraDNGaGPaE1RyLBNQx/wBSaV3cN4ReTMdKCwFftb5QrKnlctSXDJGYM7gtV9YphsUSlzopj4iIL5a9P+hKwVmIKFBg7P3Y1vpW8M+zVqTPSAalZDaEG35zhRGMRxgpJYk0VdizAEGNTCYThC5bmjsF6+F29DaOlvBaiy5aZrlHCss6bZgk3Ts7W2eMFUwhRJsAroC3rWNFRWgpXMGVnH7ju7C23eDHGpmk5UjOGqqgV2ehhdfYRoX9g4opzZgfdht78joQK9o2PaCEqymhKeJJb4hfo4+sYH9YXUSDw6OwuBbSGvZePbgW6g4PNNLjtpqDCeaLvmhq9F0tnTl+IKzV0JLkdKxJkgpmrWlgCgqBYXI35P5RzHYTLxZgQwykfqBNK6kbRJeKfLUgEN0Jfw+0BT5L7gZiyJykKdyDT85xp/14nAS5qWP7knXcwJZSSUTQAWuHSoHkWZULz8CsKzIBISxuHs7sKkdIvi87BQ9iEFCBZSKigoRevPnGTjJBCnSHSapPy6xpezcfkSQqqCR2CrRebggXCLE1TtsRGjKnTMZs2c4Dgig3a1Yfw04kBSSy00AVcjY6F4xsVKUl0mD4MkpIFxVPa0NJYsNYPUy56cSjZYox80H5GPOYsGXMY/Gkhv8AMPq1IewWOGYE0KqZvr9Ya9vYH3svN/1EbXUOW+8cCf6c+PTIPDPM4qWyyyXFweRqIkaeFx6cgzJD2PakSOj9ZLDRT4uhwy0olFnzKfmwAAHRzWM3DYgIdiS4PWoq0ETOCkNYj0gGVkv+oHnZoHF3TCkPIn0YF9tR0I35QBSy4zKLK2oH2IDNHRMoSAG1sS/1i82lSAHeguDvHQnRRBMNxOh3BNAXcH7wYoUaElwN/D6RlzMWpJDB/wA2jSUFKSFgByzj0MGWrMAKiBxDufk0afszFJBKD8K6V8oTmoKVAMxIBN3fVy+zQSTNGRQaxv5v1eObyJSVMVq0Sbhsqyg3FucNqxhMpVC6FAs+3rSOzEheRbuzg89jyhSTNYAuPiqDsd45nHlG/ROnVg8blBfiAWApwHAcil45jR7yUlSS5SyT+klrXhjGYcGUUv8ADxDmNoz8FMfMgggEWrptpaKeOVwT7X7f0FPF+ishRAIVRgSR1oAIMuYQpKq2bwJp4xXDy0l0UoDfQ3bzgglPKIF0kmvO47UjpvJQphlBK3TUbDY369YrK4QsFwxUPK8JpnEGj0/PIw0oqLP+pxzcfNmhJpJ/cWSQIzjmYXOtGDh/x4MMypSiMylBYFzYpUT4ZIp/QEy0LTdJyK3oXD+naCIT/YUE5gFrBJFzlCqPsHiqakrQ8cncJ7aUhNTnBoQoPT5awwmUiaHl/wBtRNUE0LUBB0q0ZQodT1EdliwrQk051jSWcAazRpKXmBSoNMYOTqxoDsde8Z4KhMdTpy0HW9eQh0TkznBP90WJ/ULsd+sUlKz0WKjhB1J2P1jfQyRdaScpCSRmBUkVA5jkaweaihAILgFJtYue7RnTcYZagkMAL7LLV7bQ7gzQkHMlxTVL6jkIhKFZQUrBomkqOYOS9DuauIoVLlErSHSzj5jk0WnTyhRSwUkHlrUEQVwWq7uzjyPP6wYttGS6BSseieGKSg6q0I+sNBAllORRJJ4SRwkbODAcRhfd/pIq3r5WMBwsgy8xSrMkn4T+UbeB8zdCVk0MVghOS7h20Y1jziVFC6pIrb80j0GDxAS5CSA7qa/VvmIN7QwMvEh8zHRQr2Iinj8irjIJ5uWeNSNDUH0+kehwWLZhMoGBB/booHk7eMY2L9mKSprlINbAta/OkGlzfhO4PmKjxBiPniprIjSaG8R7DClEhmMSF/8A7nLwlVRSJHOl51hSJcZism7iu4NwPmIuugZioHZn/iEpExQq30gwxD2v4eD03jvZ1UMYTDFWoASKE17toYIVmwc8qDwGkBkLVlPi25gyZeY1FWoS9NvGG5NjFZoSQGcl2qYbwuLGoLCnV6Bh1LwqtawQGbcs523pAphOUnMbgaioq32jdC0ahR7w5UtmDU0ppzimEw5XMVQVBBHTff7RlZlUWk8Q2tGz7PnBSgsnKv1GoiTfFWwa2X9nTB8NKggNuO3OEZmGbML3YdI1cRIQkZswSHcXJ3I6M8L46SmilKZ3YBJN4nFNWwUC9l4knhWGKfTaKlAQsvzatf4jsjBqChlUlTVqSCLAeDQaZIzKFwoaaPzia/x+T6MRLjL6MzcdIIVmTqR2bXnBsGo+8Upzc5g2m8GSOLK3wmKe7SzgpTmLncAmwPIR0RacOJSKtUBx0jLuSk/z/MckzQQQXFHSWuRbvoYZmSM/EBcAlj42NYUnYfIRcpLVsAbjxbxhOLaybi6sbw+J4lJoBMDjkTUeb+MCQtWUpznMFG5OoB6b05QsvDug1qkltaGo83geGxBIIpm9dobxSrDBGVMax0tKaEKChzcGm/eBSXypdmPUvoX717Rw4jOGUair3HL5+EUkuACDUENs9fmIt5MZQ0t2HmYNQoCl9GejuAwJ3izEpJUOO1NQ7E0sdO8dHEASTUvbQW+scxuJyKISzVsSKfpGxs9tYznQboGnCkgKVYkgamhtFQ4WCm720+loGcUSBcgWf4Ul3g0rGAhSHGbQsNbhjAzVGXockzBmZQHFRfQmhGxDQpPkGWpSavcF7j5QKW7qJJJfXld9oLMOeoLKHnsflEkuMmwmkmdnlJXqBX/aKv1SfKMxSncmrksQa002tF/Z83iIIobjYkMfnA0Mm43HTQfKJQSjv+IR5yUw/tEpW4JcaHbaH5eKAOdA4TRaNjuBCKuIHfprCsvF+7LmqS4I+UVcM3HsXTweqUhKg9wa8xzGx5RnTsK1zmD8KtmDsedDC+G9p+7Uyi6FfCo/OHp83UChHY794ndKmLL2YWJUnMaRI0DISapmZRoGFPKJFFJgKT8NWhFT+dok2XRmdvExaXKCTxLboRUR3+pCXDkvbWK3WGdWgKMyWdwPzVvKNEKSEOVlSjoRw9n32hROLoUs4ta0Ew01IanELHbpCc0hbSAkAEhYqbJ31D/tHK/SF55WSHo2gbrQafaDzZfE4NeYrXnDUqgd3IZzrDKcfYbQtg5ACeLhBo1r0r6PExKzQA5WI5At6wxMqp3obk6QSZhgoEu/kza8o12wdjUg5gyg4bhEcxaM0ulSgjSwhfCKIAa7D1jQky2BIDOC/WOaOMixMQqVoCSCAaEBjaDykqTxEEB/1EPTVgbQwmXmJd0uG/OcLLlgO2gfMS2tm+Zhp04cezNWqZaetAIIDFfcEj0gWKx+UEO76NZhdmba0cXLBFW3FbHSFp+HK2GbL84XxTSeQQY1LVnQFZmU9L61aOqkqAU4CgaHXpT5wvIwyhLWCQXytVjQEGFP6KYkg1b/AFlzyjoXF6Y6RrYSY5yLBzhJD/uToeriE5+Dy8SSDqw2/iFV4tWZJJOYfDcs3a1NTBpysym+FKnIOgJDt0zQk4fFYso2GWQrKUFnopJ/LQH2gjIAnV8x5ZuEDrSAyJmU8KmGzOPGD4xXAksWYlyaniPjBbdUzPKoImWAlXLMkHsxbz8Yr7VWlTLqCrLT/YHba0ckzmykgEhyxs5r9IRmTAVJswLdnJHrGl0/waQ2kJUBldI0rrRr66wqrDhNr70dvKNP+mtlIcft1pcPyhf+mDuQSdADSKqSsoRABYguauWLl3i6UsW10LQxKmoSCGvSrPybaBz5hACnqggEd7jlE54diPDK4aeBMD2Vfq7QxPWCSNRC2LWGALcQLcjT6wzNO1CACedBUd4m6qxXhWLYoZFnWzt69Yz8TKzFQ0OphhcxmIGpB5gwnMnKLsdGinyivBeSMyPdk1uN+kPez8VwlKnYFuj2jPMhTpNma+8O4eW6lj96fP8AmIeXQJDisMCXZ4kIy8eoAC7atEheMg0/Y2cEi4WS16+NYFIKASGzPY3r8o5mJsAkH/LoKfWOy84ZITfVhbmd47mlo6MDQ4U1qTRhbZ/5jsyYDVqAfETaBEB1FT9rRSZPZnsKub8qebdIiq0wYGcPJBzEu9GB0GvdvWD5gS5oHbYnRmgKMSCnM1bv9YpiJWY5wR9OkLp5MsHZklSFsqiXpX8q0NlFGBBBp4VaJh5aVIQFMpQBY+o9fGCTgaWYeEI0vyBxW0UwiASA4BLgPu9IkudlUHcOddGgBla13DXvAMxbOXdXExNdn8YVadk08MbnqAmmvj2tCQPxVcOxBoLxbHNmQpPxEAE6WgE5JJyhxV60aK0mUeSs2Y5fTb5xRSyai6fOLzVOLHNuLDrC05KkKBNt4lODUrJSi07NDDyhdIuPCjnpHP60pFQS9hp46fxAcFiCHSA76vYNWHE4ATACrMSQGAYAbHc0iq4vLKxyLzJeZLpJzXyuCzRyThVKlK0WguyhRjyhz+nozBLaAV8dICc4mAkkvRzfbvDJIZoRk4NKk0LEm1biL4lLpGZw2bm4Ldo4v2kUg6h6uAH3+UNJHvJaSh9SQ1fykNVbBQrLlk/CQep8/TwhXHYUoUl6vrzjVlYYKQcyTVgzM2p8hCszDZqJdTHkG6/WEdNMDVlZKcurPTxgiULTuwJLgswMcm5WYKy9KeBv3gS5oUFJd8tH5fNjFHbCxlONWfiUCTopRcUe4eIqY4NXcVaxfZ9jCmGw5zAuHAL86NeCFOUHl9IhRN20Sa6gkM5TSCYqfxONAAa7cJ9ICkuAeVfBxApkx7VqT0e8bxq1kWOVRPeuyTz+0K52Ii2IDhTUIqPWKTnIBOuvZ4erRtjHvn1D+kclzjpcFh3hWQa1tBcIrifcwvkVAkgpnNTanhEhabMTmNdd4kVSxosro9ViJKJadB+ecJYrFm6QWA1p5QJawU5lEuKuQ4H3heZOCkF3csfp4CHkmOEUWqoijDLrFJkxLZiXa456doAcQliwbbf85wzhZfC+W4q8K1WQUXw85PxGia1Op5QUz7EPWw1heUlJUwA63PibQ4uWUnME0RS+8LOKk0wNWdQogkpBa17QWY8wPlZWru3UaPBsVLSEBSTcBxv0jvs6aLE3sTttCLdMyxgBKdKmOggfubknNcP+2tOv3gvtINUQPDzspDnhmeRGpifjWXEWGJNAEEqSBXhLRRCHckvXXoKfm8EwqgCrYm3mIk5Zym4q1LqGwP6esPBWgx0XTik0ZLk8OVN2FYvMwwWkC/oOm/UxliWoEn4RZLP3HMW6xr4T2qEoeYNWLD5QXug95EJ0oSiRXhN90mPR4aYEyZfu1qHCHcAiMHHcdeR7A38oBhJ03IQkhk018aQIRT2aKNnE48pUVLAysxbXam9Yz04nOvM7kmgOgFfR3+0LzcNNUlyQQ99O0Gw2DUCLVdLgHX5/WLUktjOJXCYFK72boLjSGsWFJQMhGYbDR4EqYJZKWpbmbedok3FgGwYDUV38XhcitsunFE5c7hQDuNz9mivtBMwBk8T/ABHUnnyG0A96orSwKU682DxfDSloYnNW5gqNBSM5EvMamj2I84LhUIB41EE/tBNTudo1pshE2pcDfSK4j2eUEKTVOtHHUQ3INCXueHMkUA79fCFFTS19fL63jXmJNqhxpCq8DzcDRq1iTebROu0KYd6l6AAHfakXCQmgc8zrCrgOxsVDwt5RYLKkgA3I/POJr4ZZEWGCmk11594VXMIbMKbaDT0hueguRSvzEE/p6VZj4mKJ+zJAJIdOa228Xl3jqwMorV7dIXxU4JI/BAkm3QazQT+nBrlfnEg8tZIBCwH0iRSvqPwfstiMfwhIqBU8zoPzlD2Ew+ZLF630/BGdIQijcStzYc4eloWrU5RraHll5HRaThxQJSMwoXFBzPOCzHBCc1TTbrFDNEs5kgkesKK9q3UA6juajkI1WGw83CBI4ALip9YYkrYVN/ysZKMYT/l3uYqvFo3UrrC8OgJGjMmuMlku777Dp9otINCCG72jLk4nVg0NTZhUygzDYM8aUU1TA1eBzE4lksQwAvCWMVQNYwSUoKSytY4l6pZ2s+sQ1K2T7yXwc58vb+YPNU4qbE03IsH0vCshIKgbDUXfpD+Ok1dBFa+NIotDoQXiFuFLbhNNk8hBDic8tRuQRAlexyr/ABVHdtIsnAhIUNCB5RpJNBcRdWLUkaGsGws4pGZ2zCos+3SGJspKE1Dnbc/aEFSVrIrX+YNBSNhE5Stzys0dlTTXMCwIY94JgsMyQDfWDTJK8zFspKW3uPvBsNUEOFBulusKqwLcRqBpsI0cXMDEC5tu8ECgUWuPzrAaM6MhcwFJapFLaHfs8NCY6A4zPtp9oHiyxJTZiSN3pFcDiQFZTw5gC2xFG6Q0dAvIVcogMKDaFZi5o/UGbaHp+IFDmtcXcfUwhjMW4ISMoLDxoA0a6M2KSvaSyWKszaMKwWdMK/iOQ/5ducBm4MJTS4tCk2cS19B+d4S20JVCkyXlJAN3PcGnlB5U1kga/YQAIb4iTfyp9YsmcA2rQso2wcbZZSWapNY7MxQryHPeOllAgEb/AFgVuT6awMrLFr2F/qP8oV5GIuVLUKhSH3rFEKSOYgqJ7uliW5w3GsjVQD/61X6SG0qI5DBQNaHZ4kbm/wCL/oOUgPs26u0eiFkjRraRIkV82mH/AGQl7UPEBptGIsVHeJEjIp0N4ZIyGm0N+6DGg8IkSAykRfDJGU03g8s17fKJEjT2xHoWRfv9Ybl3ESJHP5PmIy2EkjiV0+UHlWPb0iRIpDRVD+8KYkVHb1iRIZjvQjO+JXX/ANovh0xIkFixNyULdRHMeeJPX5iJEgILAf8AUHUx1CuLufWJEgLbFReZ8Z6D/wBoxval09D6x2JBhsI+KIJ/NYEf+n1+RiRImBFcUfWMzF69v/KJEi3ZmBmWPU+phVQqe0SJCoKCAWiJ+HvHIkaOxe2cbiV2gmE+F9d4kSGlpfgWWhpNokSJEnsg9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6344004" y="36526"/>
            <a:ext cx="2820837" cy="369332"/>
          </a:xfrm>
          <a:prstGeom prst="rect">
            <a:avLst/>
          </a:prstGeom>
          <a:noFill/>
        </p:spPr>
        <p:txBody>
          <a:bodyPr wrap="none" rtlCol="0">
            <a:spAutoFit/>
          </a:bodyPr>
          <a:lstStyle/>
          <a:p>
            <a:pPr algn="ctr"/>
            <a:r>
              <a:rPr lang="en-US" dirty="0" smtClean="0"/>
              <a:t>Estuary habitat components</a:t>
            </a:r>
            <a:endParaRPr lang="en-US" dirty="0"/>
          </a:p>
        </p:txBody>
      </p:sp>
      <p:grpSp>
        <p:nvGrpSpPr>
          <p:cNvPr id="92" name="Group 91"/>
          <p:cNvGrpSpPr/>
          <p:nvPr/>
        </p:nvGrpSpPr>
        <p:grpSpPr>
          <a:xfrm>
            <a:off x="4011194" y="4314776"/>
            <a:ext cx="886968" cy="866824"/>
            <a:chOff x="4516286" y="4865797"/>
            <a:chExt cx="886968" cy="866824"/>
          </a:xfrm>
        </p:grpSpPr>
        <p:pic>
          <p:nvPicPr>
            <p:cNvPr id="81" name="Picture 8" descr="http://cfb.unh.edu/phycokey/Choices/Anomalous_Items/detritus/detritus_01_500x343.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286" y="4865797"/>
              <a:ext cx="886968"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648200" y="5486400"/>
              <a:ext cx="604653" cy="246221"/>
            </a:xfrm>
            <a:prstGeom prst="rect">
              <a:avLst/>
            </a:prstGeom>
            <a:noFill/>
          </p:spPr>
          <p:txBody>
            <a:bodyPr wrap="none" rtlCol="0">
              <a:spAutoFit/>
            </a:bodyPr>
            <a:lstStyle/>
            <a:p>
              <a:pPr algn="ctr"/>
              <a:r>
                <a:rPr lang="en-US" sz="1000" dirty="0" smtClean="0"/>
                <a:t>Detritus</a:t>
              </a:r>
            </a:p>
          </p:txBody>
        </p:sp>
      </p:grpSp>
      <p:grpSp>
        <p:nvGrpSpPr>
          <p:cNvPr id="70" name="Group 69"/>
          <p:cNvGrpSpPr/>
          <p:nvPr/>
        </p:nvGrpSpPr>
        <p:grpSpPr>
          <a:xfrm>
            <a:off x="5854004" y="4916802"/>
            <a:ext cx="2604196" cy="1630157"/>
            <a:chOff x="5998618" y="4916802"/>
            <a:chExt cx="2604196" cy="1630157"/>
          </a:xfrm>
        </p:grpSpPr>
        <p:grpSp>
          <p:nvGrpSpPr>
            <p:cNvPr id="47" name="Group 46"/>
            <p:cNvGrpSpPr/>
            <p:nvPr/>
          </p:nvGrpSpPr>
          <p:grpSpPr>
            <a:xfrm>
              <a:off x="5998618" y="4916802"/>
              <a:ext cx="2604196" cy="1630157"/>
              <a:chOff x="5930246" y="4038600"/>
              <a:chExt cx="2604196" cy="163015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4038600"/>
                <a:ext cx="1295442" cy="970331"/>
              </a:xfrm>
              <a:prstGeom prst="ellipse">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4379837"/>
                <a:ext cx="1295442" cy="970331"/>
              </a:xfrm>
              <a:prstGeom prst="ellipse">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698426"/>
                <a:ext cx="1295442" cy="970331"/>
              </a:xfrm>
              <a:prstGeom prst="ellipse">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246" y="4698426"/>
                <a:ext cx="1295442" cy="970331"/>
              </a:xfrm>
              <a:prstGeom prst="ellipse">
                <a:avLst/>
              </a:prstGeom>
            </p:spPr>
          </p:pic>
        </p:grpSp>
        <p:sp>
          <p:nvSpPr>
            <p:cNvPr id="83" name="TextBox 82"/>
            <p:cNvSpPr txBox="1"/>
            <p:nvPr/>
          </p:nvSpPr>
          <p:spPr>
            <a:xfrm>
              <a:off x="6153318" y="5181600"/>
              <a:ext cx="857082" cy="400110"/>
            </a:xfrm>
            <a:prstGeom prst="rect">
              <a:avLst/>
            </a:prstGeom>
            <a:noFill/>
          </p:spPr>
          <p:txBody>
            <a:bodyPr wrap="square" rtlCol="0">
              <a:spAutoFit/>
            </a:bodyPr>
            <a:lstStyle/>
            <a:p>
              <a:pPr algn="ctr"/>
              <a:r>
                <a:rPr lang="en-US" sz="1000" dirty="0" smtClean="0"/>
                <a:t>Native eelgrass</a:t>
              </a:r>
            </a:p>
          </p:txBody>
        </p:sp>
      </p:grpSp>
      <p:grpSp>
        <p:nvGrpSpPr>
          <p:cNvPr id="91" name="Group 90"/>
          <p:cNvGrpSpPr/>
          <p:nvPr/>
        </p:nvGrpSpPr>
        <p:grpSpPr>
          <a:xfrm>
            <a:off x="5537158" y="3505200"/>
            <a:ext cx="1244642" cy="625938"/>
            <a:chOff x="4836769" y="4009715"/>
            <a:chExt cx="1244642" cy="625938"/>
          </a:xfrm>
        </p:grpSpPr>
        <p:pic>
          <p:nvPicPr>
            <p:cNvPr id="1032" name="Picture 8" descr="https://encrypted-tbn0.gstatic.com/images?q=tbn:ANd9GcQ_MDmkMqybsNDl-k5wvrkwdVg2e8-kO2Tl_7dRoMqCsQHJPKZz0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945" b="89503" l="1799" r="93525">
                          <a14:foregroundMark x1="28417" y1="40331" x2="28417" y2="40331"/>
                          <a14:foregroundMark x1="21942" y1="42541" x2="21942" y2="42541"/>
                          <a14:foregroundMark x1="20144" y1="46961" x2="20144" y2="46961"/>
                          <a14:foregroundMark x1="20144" y1="34807" x2="20144" y2="34807"/>
                          <a14:foregroundMark x1="13309" y1="45304" x2="13309" y2="45304"/>
                          <a14:foregroundMark x1="8633" y1="42541" x2="8633" y2="42541"/>
                          <a14:foregroundMark x1="5396" y1="40331" x2="5396" y2="40331"/>
                        </a14:backgroundRemoval>
                      </a14:imgEffect>
                    </a14:imgLayer>
                  </a14:imgProps>
                </a:ext>
                <a:ext uri="{28A0092B-C50C-407E-A947-70E740481C1C}">
                  <a14:useLocalDpi xmlns:a14="http://schemas.microsoft.com/office/drawing/2010/main" val="0"/>
                </a:ext>
              </a:extLst>
            </a:blip>
            <a:srcRect t="24522" r="5992" b="23561"/>
            <a:stretch/>
          </p:blipFill>
          <p:spPr bwMode="auto">
            <a:xfrm>
              <a:off x="4836769" y="4009715"/>
              <a:ext cx="1244642" cy="44753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58724" y="4389432"/>
              <a:ext cx="659156" cy="246221"/>
            </a:xfrm>
            <a:prstGeom prst="rect">
              <a:avLst/>
            </a:prstGeom>
            <a:noFill/>
          </p:spPr>
          <p:txBody>
            <a:bodyPr wrap="none" rtlCol="0">
              <a:spAutoFit/>
            </a:bodyPr>
            <a:lstStyle/>
            <a:p>
              <a:pPr algn="ctr"/>
              <a:r>
                <a:rPr lang="en-US" sz="1000" dirty="0" smtClean="0"/>
                <a:t>Sturgeon</a:t>
              </a:r>
            </a:p>
          </p:txBody>
        </p:sp>
      </p:grpSp>
      <p:grpSp>
        <p:nvGrpSpPr>
          <p:cNvPr id="90" name="Group 89"/>
          <p:cNvGrpSpPr/>
          <p:nvPr/>
        </p:nvGrpSpPr>
        <p:grpSpPr>
          <a:xfrm>
            <a:off x="6655781" y="2171590"/>
            <a:ext cx="1954819" cy="838203"/>
            <a:chOff x="2274441" y="3336956"/>
            <a:chExt cx="2014913" cy="838203"/>
          </a:xfrm>
        </p:grpSpPr>
        <p:pic>
          <p:nvPicPr>
            <p:cNvPr id="39" name="Picture 42" descr="http://www.flmnh.ufl.edu/fish/Gallery/Descript/Sevengill/perlo.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135" b="89904" l="3800" r="97800">
                          <a14:backgroundMark x1="16200" y1="64423" x2="21200" y2="62981"/>
                          <a14:backgroundMark x1="30600" y1="67788" x2="36600" y2="65385"/>
                          <a14:backgroundMark x1="8600" y1="54327" x2="11400" y2="58654"/>
                          <a14:backgroundMark x1="52800" y1="57692" x2="57200" y2="57212"/>
                          <a14:backgroundMark x1="62800" y1="56731" x2="68800" y2="52885"/>
                          <a14:backgroundMark x1="43200" y1="33654" x2="44000" y2="33654"/>
                          <a14:backgroundMark x1="58800" y1="36058" x2="59600" y2="38942"/>
                          <a14:backgroundMark x1="79200" y1="50962" x2="83000" y2="46154"/>
                          <a14:backgroundMark x1="85200" y1="42308" x2="88800" y2="37981"/>
                          <a14:backgroundMark x1="91400" y1="32692" x2="90200" y2="34615"/>
                          <a14:backgroundMark x1="90600" y1="26442" x2="91800" y2="25481"/>
                        </a14:backgroundRemoval>
                      </a14:imgEffect>
                    </a14:imgLayer>
                  </a14:imgProps>
                </a:ext>
                <a:ext uri="{28A0092B-C50C-407E-A947-70E740481C1C}">
                  <a14:useLocalDpi xmlns:a14="http://schemas.microsoft.com/office/drawing/2010/main" val="0"/>
                </a:ext>
              </a:extLst>
            </a:blip>
            <a:srcRect/>
            <a:stretch>
              <a:fillRect/>
            </a:stretch>
          </p:blipFill>
          <p:spPr bwMode="auto">
            <a:xfrm>
              <a:off x="2274441" y="3336956"/>
              <a:ext cx="2014913" cy="838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11758" y="3859331"/>
              <a:ext cx="1003801" cy="246221"/>
            </a:xfrm>
            <a:prstGeom prst="rect">
              <a:avLst/>
            </a:prstGeom>
            <a:noFill/>
          </p:spPr>
          <p:txBody>
            <a:bodyPr wrap="none" rtlCol="0">
              <a:spAutoFit/>
            </a:bodyPr>
            <a:lstStyle/>
            <a:p>
              <a:pPr algn="ctr"/>
              <a:r>
                <a:rPr lang="en-US" sz="1000" dirty="0" err="1" smtClean="0"/>
                <a:t>Sevengill</a:t>
              </a:r>
              <a:r>
                <a:rPr lang="en-US" sz="1000" dirty="0" smtClean="0"/>
                <a:t> sharks</a:t>
              </a:r>
            </a:p>
          </p:txBody>
        </p:sp>
      </p:grpSp>
      <p:grpSp>
        <p:nvGrpSpPr>
          <p:cNvPr id="89" name="Group 88"/>
          <p:cNvGrpSpPr/>
          <p:nvPr/>
        </p:nvGrpSpPr>
        <p:grpSpPr>
          <a:xfrm>
            <a:off x="6315793" y="1467316"/>
            <a:ext cx="1217778" cy="902383"/>
            <a:chOff x="1114727" y="1968068"/>
            <a:chExt cx="1217778" cy="902383"/>
          </a:xfrm>
        </p:grpSpPr>
        <p:pic>
          <p:nvPicPr>
            <p:cNvPr id="38" name="Picture 26" descr="http://upload.wikimedia.org/wikipedia/commons/0/00/Common_Seal_Phoca_vitulina.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59" b="89990" l="2178" r="98755">
                          <a14:foregroundMark x1="80014" y1="64263" x2="94122" y2="72303"/>
                          <a14:foregroundMark x1="77109" y1="59907" x2="76383" y2="57002"/>
                          <a14:foregroundMark x1="15595" y1="35114" x2="15111" y2="34751"/>
                          <a14:foregroundMark x1="7573" y1="37656" x2="8783" y2="36566"/>
                          <a14:backgroundMark x1="74205" y1="50415" x2="84405" y2="55913"/>
                          <a14:backgroundMark x1="75415" y1="54098" x2="72718" y2="50415"/>
                          <a14:backgroundMark x1="49635" y1="38462" x2="96350" y2="41758"/>
                          <a14:backgroundMark x1="42336" y1="37363" x2="38686" y2="34066"/>
                        </a14:backgroundRemoval>
                      </a14:imgEffect>
                    </a14:imgLayer>
                  </a14:imgProps>
                </a:ext>
                <a:ext uri="{28A0092B-C50C-407E-A947-70E740481C1C}">
                  <a14:useLocalDpi xmlns:a14="http://schemas.microsoft.com/office/drawing/2010/main" val="0"/>
                </a:ext>
              </a:extLst>
            </a:blip>
            <a:srcRect/>
            <a:stretch>
              <a:fillRect/>
            </a:stretch>
          </p:blipFill>
          <p:spPr bwMode="auto">
            <a:xfrm>
              <a:off x="1114727" y="1968068"/>
              <a:ext cx="1217778" cy="812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307479" y="2624230"/>
              <a:ext cx="832280" cy="246221"/>
            </a:xfrm>
            <a:prstGeom prst="rect">
              <a:avLst/>
            </a:prstGeom>
            <a:noFill/>
          </p:spPr>
          <p:txBody>
            <a:bodyPr wrap="none" rtlCol="0">
              <a:spAutoFit/>
            </a:bodyPr>
            <a:lstStyle/>
            <a:p>
              <a:pPr algn="ctr"/>
              <a:r>
                <a:rPr lang="en-US" sz="1000" dirty="0" smtClean="0"/>
                <a:t>Harbor seals</a:t>
              </a:r>
            </a:p>
          </p:txBody>
        </p:sp>
      </p:grpSp>
      <p:grpSp>
        <p:nvGrpSpPr>
          <p:cNvPr id="84" name="Group 83"/>
          <p:cNvGrpSpPr/>
          <p:nvPr/>
        </p:nvGrpSpPr>
        <p:grpSpPr>
          <a:xfrm>
            <a:off x="1179389" y="1475563"/>
            <a:ext cx="1541204" cy="1151809"/>
            <a:chOff x="2209800" y="1475563"/>
            <a:chExt cx="1541204" cy="1151809"/>
          </a:xfrm>
        </p:grpSpPr>
        <p:grpSp>
          <p:nvGrpSpPr>
            <p:cNvPr id="71" name="Group 70"/>
            <p:cNvGrpSpPr/>
            <p:nvPr/>
          </p:nvGrpSpPr>
          <p:grpSpPr>
            <a:xfrm>
              <a:off x="2209800" y="1475563"/>
              <a:ext cx="1541204" cy="1020161"/>
              <a:chOff x="2438400" y="1475563"/>
              <a:chExt cx="1541204" cy="1020161"/>
            </a:xfrm>
          </p:grpSpPr>
          <p:grpSp>
            <p:nvGrpSpPr>
              <p:cNvPr id="64" name="Group 63"/>
              <p:cNvGrpSpPr/>
              <p:nvPr/>
            </p:nvGrpSpPr>
            <p:grpSpPr>
              <a:xfrm>
                <a:off x="2836604" y="1475563"/>
                <a:ext cx="1143000" cy="971724"/>
                <a:chOff x="3680984" y="5054338"/>
                <a:chExt cx="1178833" cy="1119639"/>
              </a:xfrm>
            </p:grpSpPr>
            <p:pic>
              <p:nvPicPr>
                <p:cNvPr id="1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438400" y="1524000"/>
                <a:ext cx="1143000" cy="971724"/>
                <a:chOff x="3680984" y="5054338"/>
                <a:chExt cx="1178833" cy="1119639"/>
              </a:xfrm>
            </p:grpSpPr>
            <p:pic>
              <p:nvPicPr>
                <p:cNvPr id="73"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8" y="5299401"/>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3739576" y="5646868"/>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6" descr="http://us.123rf.com/400wm/400/400/eperson/eperson1201/eperson120100024/12045152-close-up-of-two-crassostrea-gigas-pacific-oyster-oysters-studio-isolated-on-wh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32" b="92466" l="7750" r="92500"/>
                          </a14:imgEffect>
                        </a14:imgLayer>
                      </a14:imgProps>
                    </a:ext>
                    <a:ext uri="{28A0092B-C50C-407E-A947-70E740481C1C}">
                      <a14:useLocalDpi xmlns:a14="http://schemas.microsoft.com/office/drawing/2010/main" val="0"/>
                    </a:ext>
                  </a:extLst>
                </a:blip>
                <a:srcRect/>
                <a:stretch>
                  <a:fillRect/>
                </a:stretch>
              </p:blipFill>
              <p:spPr bwMode="auto">
                <a:xfrm rot="9177861">
                  <a:off x="4167643" y="5405727"/>
                  <a:ext cx="692174" cy="5271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5054338"/>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4" descr="http://www.wallawalla.edu/academics/departments/biology/rosario/inverts/Mollusca/Bivalvia/Veneroida/Veneridae/Venerupis_philippinarumNoPurpleDLC2007-02s.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672" b="95164" l="3099" r="95828">
                              <a14:foregroundMark x1="18832" y1="78471" x2="25268" y2="81747"/>
                            </a14:backgroundRemoval>
                          </a14:imgEffect>
                        </a14:imgLayer>
                      </a14:imgProps>
                    </a:ext>
                    <a:ext uri="{28A0092B-C50C-407E-A947-70E740481C1C}">
                      <a14:useLocalDpi xmlns:a14="http://schemas.microsoft.com/office/drawing/2010/main" val="0"/>
                    </a:ext>
                  </a:extLst>
                </a:blip>
                <a:srcRect/>
                <a:stretch>
                  <a:fillRect/>
                </a:stretch>
              </p:blipFill>
              <p:spPr bwMode="auto">
                <a:xfrm>
                  <a:off x="4320121" y="5129300"/>
                  <a:ext cx="387220" cy="295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8" name="TextBox 87"/>
            <p:cNvSpPr txBox="1"/>
            <p:nvPr/>
          </p:nvSpPr>
          <p:spPr>
            <a:xfrm>
              <a:off x="2429445" y="2381151"/>
              <a:ext cx="1021434" cy="246221"/>
            </a:xfrm>
            <a:prstGeom prst="rect">
              <a:avLst/>
            </a:prstGeom>
            <a:noFill/>
          </p:spPr>
          <p:txBody>
            <a:bodyPr wrap="none" rtlCol="0">
              <a:spAutoFit/>
            </a:bodyPr>
            <a:lstStyle/>
            <a:p>
              <a:pPr algn="ctr"/>
              <a:r>
                <a:rPr lang="en-US" sz="1000" dirty="0" smtClean="0"/>
                <a:t>Oysters &amp; clams</a:t>
              </a:r>
            </a:p>
          </p:txBody>
        </p:sp>
      </p:grpSp>
      <p:grpSp>
        <p:nvGrpSpPr>
          <p:cNvPr id="93" name="Group 92"/>
          <p:cNvGrpSpPr/>
          <p:nvPr/>
        </p:nvGrpSpPr>
        <p:grpSpPr>
          <a:xfrm>
            <a:off x="5659582" y="4149990"/>
            <a:ext cx="1584385" cy="1023935"/>
            <a:chOff x="5980838" y="4114800"/>
            <a:chExt cx="1584385" cy="1023935"/>
          </a:xfrm>
        </p:grpSpPr>
        <p:grpSp>
          <p:nvGrpSpPr>
            <p:cNvPr id="63" name="Group 62"/>
            <p:cNvGrpSpPr/>
            <p:nvPr/>
          </p:nvGrpSpPr>
          <p:grpSpPr>
            <a:xfrm>
              <a:off x="6477000" y="4114800"/>
              <a:ext cx="1088223" cy="1023935"/>
              <a:chOff x="1443599" y="5309184"/>
              <a:chExt cx="1088223" cy="1023935"/>
            </a:xfrm>
          </p:grpSpPr>
          <p:pic>
            <p:nvPicPr>
              <p:cNvPr id="16"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642736" y="5309184"/>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5550325"/>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971788" y="578009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787" y="597000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573566" y="5791200"/>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http://www.beachwatchers.wsu.edu/ezidweb/animals/images/upogebia.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5691" b="92683" l="3902" r="94390">
                            <a14:foregroundMark x1="47317" y1="64634" x2="44634" y2="66260"/>
                            <a14:foregroundMark x1="43902" y1="83333" x2="45854" y2="77642"/>
                            <a14:foregroundMark x1="70000" y1="25203" x2="81951" y2="13008"/>
                            <a14:foregroundMark x1="42927" y1="39431" x2="41951" y2="34959"/>
                            <a14:foregroundMark x1="67606" y1="39063" x2="75587" y2="45313"/>
                            <a14:backgroundMark x1="13902" y1="68699" x2="21463" y2="71951"/>
                            <a14:backgroundMark x1="77561" y1="9756" x2="90488" y2="1626"/>
                            <a14:backgroundMark x1="67073" y1="48374" x2="66341" y2="40244"/>
                            <a14:backgroundMark x1="73239" y1="32031" x2="8638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1443599" y="5518356"/>
                <a:ext cx="560034" cy="3631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5" name="TextBox 94"/>
            <p:cNvSpPr txBox="1"/>
            <p:nvPr/>
          </p:nvSpPr>
          <p:spPr>
            <a:xfrm>
              <a:off x="5980838" y="4552020"/>
              <a:ext cx="753062" cy="400110"/>
            </a:xfrm>
            <a:prstGeom prst="rect">
              <a:avLst/>
            </a:prstGeom>
            <a:noFill/>
          </p:spPr>
          <p:txBody>
            <a:bodyPr wrap="square" rtlCol="0">
              <a:spAutoFit/>
            </a:bodyPr>
            <a:lstStyle/>
            <a:p>
              <a:pPr algn="ctr"/>
              <a:r>
                <a:rPr lang="en-US" sz="1000" dirty="0" smtClean="0"/>
                <a:t>Burrowing shrimp</a:t>
              </a:r>
            </a:p>
          </p:txBody>
        </p:sp>
      </p:grpSp>
      <p:grpSp>
        <p:nvGrpSpPr>
          <p:cNvPr id="94" name="Group 93"/>
          <p:cNvGrpSpPr/>
          <p:nvPr/>
        </p:nvGrpSpPr>
        <p:grpSpPr>
          <a:xfrm>
            <a:off x="5029200" y="2590800"/>
            <a:ext cx="1358459" cy="714082"/>
            <a:chOff x="7307372" y="3532582"/>
            <a:chExt cx="1358459" cy="714082"/>
          </a:xfrm>
        </p:grpSpPr>
        <p:grpSp>
          <p:nvGrpSpPr>
            <p:cNvPr id="45" name="Group 44"/>
            <p:cNvGrpSpPr/>
            <p:nvPr/>
          </p:nvGrpSpPr>
          <p:grpSpPr>
            <a:xfrm>
              <a:off x="7513925" y="3706931"/>
              <a:ext cx="1151906" cy="539733"/>
              <a:chOff x="5378825" y="1981200"/>
              <a:chExt cx="1151906" cy="539733"/>
            </a:xfrm>
          </p:grpSpPr>
          <p:pic>
            <p:nvPicPr>
              <p:cNvPr id="31"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711994" y="19812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864394" y="2133600"/>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pacificrivers.org/images/Juvenile-CohoWEB.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259" b="89815" l="3250" r="98500"/>
                        </a14:imgEffect>
                      </a14:imgLayer>
                    </a14:imgProps>
                  </a:ext>
                  <a:ext uri="{28A0092B-C50C-407E-A947-70E740481C1C}">
                    <a14:useLocalDpi xmlns:a14="http://schemas.microsoft.com/office/drawing/2010/main" val="0"/>
                  </a:ext>
                </a:extLst>
              </a:blip>
              <a:srcRect/>
              <a:stretch>
                <a:fillRect/>
              </a:stretch>
            </p:blipFill>
            <p:spPr bwMode="auto">
              <a:xfrm>
                <a:off x="5378825" y="2161111"/>
                <a:ext cx="666337" cy="3598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7307372" y="3532582"/>
              <a:ext cx="753062" cy="400110"/>
            </a:xfrm>
            <a:prstGeom prst="rect">
              <a:avLst/>
            </a:prstGeom>
            <a:noFill/>
          </p:spPr>
          <p:txBody>
            <a:bodyPr wrap="square" rtlCol="0">
              <a:spAutoFit/>
            </a:bodyPr>
            <a:lstStyle/>
            <a:p>
              <a:pPr algn="ctr"/>
              <a:r>
                <a:rPr lang="en-US" sz="1000" dirty="0" smtClean="0"/>
                <a:t>Juvenile salmon</a:t>
              </a:r>
            </a:p>
          </p:txBody>
        </p:sp>
      </p:grpSp>
      <p:grpSp>
        <p:nvGrpSpPr>
          <p:cNvPr id="96" name="Group 95"/>
          <p:cNvGrpSpPr/>
          <p:nvPr/>
        </p:nvGrpSpPr>
        <p:grpSpPr>
          <a:xfrm>
            <a:off x="2854624" y="2029747"/>
            <a:ext cx="1438862" cy="702807"/>
            <a:chOff x="5105400" y="3171932"/>
            <a:chExt cx="1438862" cy="702807"/>
          </a:xfrm>
        </p:grpSpPr>
        <p:grpSp>
          <p:nvGrpSpPr>
            <p:cNvPr id="41" name="Group 40"/>
            <p:cNvGrpSpPr/>
            <p:nvPr/>
          </p:nvGrpSpPr>
          <p:grpSpPr>
            <a:xfrm>
              <a:off x="5105400" y="3171932"/>
              <a:ext cx="1092162" cy="702807"/>
              <a:chOff x="5105400" y="3356031"/>
              <a:chExt cx="956885" cy="518708"/>
            </a:xfrm>
          </p:grpSpPr>
          <p:pic>
            <p:nvPicPr>
              <p:cNvPr id="29" name="Picture 32" descr="http://monkeyfacenews.typepad.com/.a/6a0120a5c94e03970b0134844538d6970c-pi"/>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4744" b="90513" l="1580" r="98324"/>
                        </a14:imgEffect>
                      </a14:imgLayer>
                    </a14:imgProps>
                  </a:ext>
                  <a:ext uri="{28A0092B-C50C-407E-A947-70E740481C1C}">
                    <a14:useLocalDpi xmlns:a14="http://schemas.microsoft.com/office/drawing/2010/main" val="0"/>
                  </a:ext>
                </a:extLst>
              </a:blip>
              <a:srcRect/>
              <a:stretch>
                <a:fillRect/>
              </a:stretch>
            </p:blipFill>
            <p:spPr bwMode="auto">
              <a:xfrm>
                <a:off x="5354725" y="3356031"/>
                <a:ext cx="477086" cy="1785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4" descr="http://www.xray-mag.com/files/AlaskaStreamMale_f.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0000" b="90000" l="10000" r="90000">
                            <a14:foregroundMark x1="19714" y1="14091" x2="16286" y2="30000"/>
                            <a14:foregroundMark x1="14571" y1="32273" x2="16571" y2="30909"/>
                            <a14:foregroundMark x1="20857" y1="13182" x2="19429" y2="11364"/>
                            <a14:foregroundMark x1="42857" y1="28636" x2="37429" y2="28636"/>
                            <a14:foregroundMark x1="32286" y1="45455" x2="29429" y2="37727"/>
                            <a14:foregroundMark x1="42857" y1="24091" x2="35143" y2="27727"/>
                          </a14:backgroundRemoval>
                        </a14:imgEffect>
                      </a14:imgLayer>
                    </a14:imgProps>
                  </a:ext>
                  <a:ext uri="{28A0092B-C50C-407E-A947-70E740481C1C}">
                    <a14:useLocalDpi xmlns:a14="http://schemas.microsoft.com/office/drawing/2010/main" val="0"/>
                  </a:ext>
                </a:extLst>
              </a:blip>
              <a:srcRect/>
              <a:stretch>
                <a:fillRect/>
              </a:stretch>
            </p:blipFill>
            <p:spPr bwMode="auto">
              <a:xfrm rot="19714290">
                <a:off x="5441582" y="3484583"/>
                <a:ext cx="620703" cy="390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http://www.afsc.noaa.gov/RACE/groundfish/rockfish/pic13.jpg"/>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27429" b="81524" l="3286" r="95714">
                            <a14:foregroundMark x1="14000" y1="38476" x2="7571" y2="32381"/>
                            <a14:foregroundMark x1="12857" y1="33143" x2="7571" y2="30476"/>
                            <a14:foregroundMark x1="7429" y1="36571" x2="4429" y2="37333"/>
                            <a14:foregroundMark x1="6857" y1="35429" x2="4857" y2="35238"/>
                            <a14:foregroundMark x1="51857" y1="31238" x2="35286" y2="30286"/>
                          </a14:backgroundRemoval>
                        </a14:imgEffect>
                      </a14:imgLayer>
                    </a14:imgProps>
                  </a:ext>
                  <a:ext uri="{28A0092B-C50C-407E-A947-70E740481C1C}">
                    <a14:useLocalDpi xmlns:a14="http://schemas.microsoft.com/office/drawing/2010/main" val="0"/>
                  </a:ext>
                </a:extLst>
              </a:blip>
              <a:srcRect l="2862" t="23333" r="3566" b="17047"/>
              <a:stretch/>
            </p:blipFill>
            <p:spPr bwMode="auto">
              <a:xfrm>
                <a:off x="5105400" y="3553293"/>
                <a:ext cx="413498" cy="197595"/>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5791200" y="3171932"/>
              <a:ext cx="753062" cy="400110"/>
            </a:xfrm>
            <a:prstGeom prst="rect">
              <a:avLst/>
            </a:prstGeom>
            <a:noFill/>
          </p:spPr>
          <p:txBody>
            <a:bodyPr wrap="square" rtlCol="0">
              <a:spAutoFit/>
            </a:bodyPr>
            <a:lstStyle/>
            <a:p>
              <a:pPr algn="ctr"/>
              <a:r>
                <a:rPr lang="en-US" sz="1000" dirty="0" smtClean="0"/>
                <a:t>Other fishes</a:t>
              </a:r>
            </a:p>
          </p:txBody>
        </p:sp>
      </p:grpSp>
      <p:grpSp>
        <p:nvGrpSpPr>
          <p:cNvPr id="111" name="Group 110"/>
          <p:cNvGrpSpPr/>
          <p:nvPr/>
        </p:nvGrpSpPr>
        <p:grpSpPr>
          <a:xfrm>
            <a:off x="3846389" y="2952690"/>
            <a:ext cx="1163132" cy="714942"/>
            <a:chOff x="4876800" y="2952690"/>
            <a:chExt cx="1163132" cy="714942"/>
          </a:xfrm>
        </p:grpSpPr>
        <p:grpSp>
          <p:nvGrpSpPr>
            <p:cNvPr id="9" name="Group 8"/>
            <p:cNvGrpSpPr/>
            <p:nvPr/>
          </p:nvGrpSpPr>
          <p:grpSpPr>
            <a:xfrm>
              <a:off x="5164148" y="2977234"/>
              <a:ext cx="875784" cy="690398"/>
              <a:chOff x="3471713" y="3132385"/>
              <a:chExt cx="875784" cy="690398"/>
            </a:xfrm>
          </p:grpSpPr>
          <p:pic>
            <p:nvPicPr>
              <p:cNvPr id="23"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599512" y="3132385"/>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3462646" y="3442568"/>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3795313" y="3597354"/>
                <a:ext cx="257066" cy="223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estuarylive.pbworks.com/f/1237920707/Animals14.jp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backgroundMark x1="61374" y1="60911" x2="62050" y2="64364"/>
                            <a14:backgroundMark x1="55068" y1="53846" x2="56194" y2="57771"/>
                            <a14:backgroundMark x1="48423" y1="41915" x2="50113" y2="45840"/>
                          </a14:backgroundRemoval>
                        </a14:imgEffect>
                      </a14:imgLayer>
                    </a14:imgProps>
                  </a:ext>
                  <a:ext uri="{28A0092B-C50C-407E-A947-70E740481C1C}">
                    <a14:useLocalDpi xmlns:a14="http://schemas.microsoft.com/office/drawing/2010/main" val="0"/>
                  </a:ext>
                </a:extLst>
              </a:blip>
              <a:srcRect/>
              <a:stretch>
                <a:fillRect/>
              </a:stretch>
            </p:blipFill>
            <p:spPr bwMode="auto">
              <a:xfrm>
                <a:off x="3680984" y="3384802"/>
                <a:ext cx="610248" cy="437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10" descr="http://www.reef-eden.net/Amphipod1.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14" b="96622" l="1893" r="97161">
                            <a14:foregroundMark x1="3470" y1="80405" x2="28076" y2="57432"/>
                            <a14:foregroundMark x1="25868" y1="95608" x2="32808" y2="63176"/>
                            <a14:foregroundMark x1="46372" y1="65878" x2="52997" y2="69257"/>
                            <a14:foregroundMark x1="46688" y1="64865" x2="50789" y2="65878"/>
                            <a14:foregroundMark x1="76972" y1="51014" x2="83281" y2="54730"/>
                            <a14:backgroundMark x1="27273" y1="67213" x2="7576" y2="90164"/>
                          </a14:backgroundRemoval>
                        </a14:imgEffect>
                      </a14:imgLayer>
                    </a14:imgProps>
                  </a:ext>
                  <a:ext uri="{28A0092B-C50C-407E-A947-70E740481C1C}">
                    <a14:useLocalDpi xmlns:a14="http://schemas.microsoft.com/office/drawing/2010/main" val="0"/>
                  </a:ext>
                </a:extLst>
              </a:blip>
              <a:srcRect/>
              <a:stretch>
                <a:fillRect/>
              </a:stretch>
            </p:blipFill>
            <p:spPr bwMode="auto">
              <a:xfrm rot="18069058" flipH="1">
                <a:off x="4082834" y="3380143"/>
                <a:ext cx="273729" cy="2555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nas.er.usgs.gov/XIMAGESERVERX/2005/20051118115600.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1441" b="99424" l="2500" r="99000">
                            <a14:foregroundMark x1="8250" y1="10951" x2="2500" y2="6340"/>
                            <a14:foregroundMark x1="14000" y1="10375" x2="8250" y2="2017"/>
                            <a14:foregroundMark x1="19500" y1="30836" x2="9500" y2="29971"/>
                            <a14:foregroundMark x1="10500" y1="60807" x2="6500" y2="36311"/>
                            <a14:foregroundMark x1="6750" y1="35159" x2="9500" y2="29683"/>
                            <a14:foregroundMark x1="15500" y1="39769" x2="27750" y2="40346"/>
                            <a14:foregroundMark x1="19750" y1="54467" x2="22500" y2="50432"/>
                            <a14:foregroundMark x1="17250" y1="10375" x2="20500" y2="3170"/>
                            <a14:foregroundMark x1="11750" y1="24784" x2="15250" y2="23343"/>
                            <a14:backgroundMark x1="4839" y1="20370" x2="1613" y2="29630"/>
                          </a14:backgroundRemoval>
                        </a14:imgEffect>
                      </a14:imgLayer>
                    </a14:imgProps>
                  </a:ext>
                  <a:ext uri="{28A0092B-C50C-407E-A947-70E740481C1C}">
                    <a14:useLocalDpi xmlns:a14="http://schemas.microsoft.com/office/drawing/2010/main" val="0"/>
                  </a:ext>
                </a:extLst>
              </a:blip>
              <a:srcRect/>
              <a:stretch>
                <a:fillRect/>
              </a:stretch>
            </p:blipFill>
            <p:spPr bwMode="auto">
              <a:xfrm rot="20224202">
                <a:off x="4029769" y="3213199"/>
                <a:ext cx="257066" cy="223005"/>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p:cNvSpPr txBox="1"/>
            <p:nvPr/>
          </p:nvSpPr>
          <p:spPr>
            <a:xfrm>
              <a:off x="4876800" y="2952690"/>
              <a:ext cx="753062" cy="400110"/>
            </a:xfrm>
            <a:prstGeom prst="rect">
              <a:avLst/>
            </a:prstGeom>
            <a:noFill/>
          </p:spPr>
          <p:txBody>
            <a:bodyPr wrap="square" rtlCol="0">
              <a:spAutoFit/>
            </a:bodyPr>
            <a:lstStyle/>
            <a:p>
              <a:pPr algn="ctr"/>
              <a:r>
                <a:rPr lang="en-US" sz="1000" dirty="0" smtClean="0"/>
                <a:t>Other inverts</a:t>
              </a:r>
            </a:p>
          </p:txBody>
        </p:sp>
      </p:grpSp>
      <p:grpSp>
        <p:nvGrpSpPr>
          <p:cNvPr id="98" name="Group 97"/>
          <p:cNvGrpSpPr/>
          <p:nvPr/>
        </p:nvGrpSpPr>
        <p:grpSpPr>
          <a:xfrm>
            <a:off x="4760134" y="1116248"/>
            <a:ext cx="1317865" cy="1202370"/>
            <a:chOff x="6240204" y="1427418"/>
            <a:chExt cx="1317865" cy="1202370"/>
          </a:xfrm>
        </p:grpSpPr>
        <p:grpSp>
          <p:nvGrpSpPr>
            <p:cNvPr id="46" name="Group 45"/>
            <p:cNvGrpSpPr/>
            <p:nvPr/>
          </p:nvGrpSpPr>
          <p:grpSpPr>
            <a:xfrm>
              <a:off x="6240204" y="1427418"/>
              <a:ext cx="1147841" cy="1009213"/>
              <a:chOff x="7462759" y="1289910"/>
              <a:chExt cx="938639" cy="772889"/>
            </a:xfrm>
          </p:grpSpPr>
          <p:pic>
            <p:nvPicPr>
              <p:cNvPr id="34" name="Picture 44" descr="http://www.tracyaviary.org/development-v2/wp-content/uploads/Snowy-Plover.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9579" b="93925" l="4667" r="90000">
                            <a14:foregroundMark x1="10833" y1="49299" x2="14667" y2="49533"/>
                            <a14:foregroundMark x1="59000" y1="38785" x2="58500" y2="35047"/>
                            <a14:foregroundMark x1="33167" y1="71262" x2="33833" y2="75467"/>
                            <a14:foregroundMark x1="35500" y1="81542" x2="37833" y2="87617"/>
                            <a14:foregroundMark x1="38333" y1="77336" x2="40167" y2="84579"/>
                          </a14:backgroundRemoval>
                        </a14:imgEffect>
                      </a14:imgLayer>
                    </a14:imgProps>
                  </a:ext>
                  <a:ext uri="{28A0092B-C50C-407E-A947-70E740481C1C}">
                    <a14:useLocalDpi xmlns:a14="http://schemas.microsoft.com/office/drawing/2010/main" val="0"/>
                  </a:ext>
                </a:extLst>
              </a:blip>
              <a:srcRect/>
              <a:stretch>
                <a:fillRect/>
              </a:stretch>
            </p:blipFill>
            <p:spPr bwMode="auto">
              <a:xfrm>
                <a:off x="7550230" y="1289910"/>
                <a:ext cx="612811" cy="4371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8" descr="http://www.birdinginformation.com/wp-content/gallery/great-blue-herin/great-blue-heron-fishing-3.jpg"/>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6600" b="89400" l="4600" r="90000">
                            <a14:foregroundMark x1="58000" y1="11400" x2="74400" y2="13400"/>
                            <a14:foregroundMark x1="7800" y1="67200" x2="12600" y2="64400"/>
                            <a14:foregroundMark x1="40000" y1="72400" x2="42200" y2="88800"/>
                            <a14:foregroundMark x1="58200" y1="9000" x2="53400" y2="9000"/>
                            <a14:foregroundMark x1="50200" y1="57000" x2="50400" y2="64600"/>
                            <a14:foregroundMark x1="52600" y1="51800" x2="54400" y2="49400"/>
                          </a14:backgroundRemoval>
                        </a14:imgEffect>
                      </a14:imgLayer>
                    </a14:imgProps>
                  </a:ext>
                  <a:ext uri="{28A0092B-C50C-407E-A947-70E740481C1C}">
                    <a14:useLocalDpi xmlns:a14="http://schemas.microsoft.com/office/drawing/2010/main" val="0"/>
                  </a:ext>
                </a:extLst>
              </a:blip>
              <a:srcRect/>
              <a:stretch>
                <a:fillRect/>
              </a:stretch>
            </p:blipFill>
            <p:spPr bwMode="auto">
              <a:xfrm>
                <a:off x="7873253" y="1428697"/>
                <a:ext cx="528145" cy="5281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0" descr="http://4.bp.blogspot.com/_LK1GYnEDXq4/SwmK1dp_GUI/AAAAAAAAAK8/cKHJUtbN2Cw/s1600/hybaklarus1150.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664" b="98354" l="10000" r="97500">
                            <a14:foregroundMark x1="28625" y1="66118" x2="42125" y2="76132"/>
                            <a14:foregroundMark x1="53750" y1="74760" x2="64875" y2="77092"/>
                            <a14:foregroundMark x1="83500" y1="70782" x2="93125" y2="77778"/>
                            <a14:foregroundMark x1="39000" y1="78875" x2="37125" y2="94239"/>
                          </a14:backgroundRemoval>
                        </a14:imgEffect>
                      </a14:imgLayer>
                    </a14:imgProps>
                  </a:ext>
                  <a:ext uri="{28A0092B-C50C-407E-A947-70E740481C1C}">
                    <a14:useLocalDpi xmlns:a14="http://schemas.microsoft.com/office/drawing/2010/main" val="0"/>
                  </a:ext>
                </a:extLst>
              </a:blip>
              <a:srcRect/>
              <a:stretch>
                <a:fillRect/>
              </a:stretch>
            </p:blipFill>
            <p:spPr bwMode="auto">
              <a:xfrm rot="21133331">
                <a:off x="7462759" y="1666491"/>
                <a:ext cx="435231" cy="396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2" name="TextBox 101"/>
            <p:cNvSpPr txBox="1"/>
            <p:nvPr/>
          </p:nvSpPr>
          <p:spPr>
            <a:xfrm>
              <a:off x="6805007" y="2229678"/>
              <a:ext cx="753062" cy="400110"/>
            </a:xfrm>
            <a:prstGeom prst="rect">
              <a:avLst/>
            </a:prstGeom>
            <a:noFill/>
          </p:spPr>
          <p:txBody>
            <a:bodyPr wrap="square" rtlCol="0">
              <a:spAutoFit/>
            </a:bodyPr>
            <a:lstStyle/>
            <a:p>
              <a:pPr algn="ctr"/>
              <a:r>
                <a:rPr lang="en-US" sz="1000" dirty="0" smtClean="0"/>
                <a:t>Shorebirds &amp; seabirds</a:t>
              </a:r>
            </a:p>
          </p:txBody>
        </p:sp>
      </p:grpSp>
      <p:grpSp>
        <p:nvGrpSpPr>
          <p:cNvPr id="100" name="Group 99"/>
          <p:cNvGrpSpPr/>
          <p:nvPr/>
        </p:nvGrpSpPr>
        <p:grpSpPr>
          <a:xfrm>
            <a:off x="7391400" y="4898670"/>
            <a:ext cx="1566352" cy="1044930"/>
            <a:chOff x="7462914" y="4580943"/>
            <a:chExt cx="1566352" cy="1044930"/>
          </a:xfrm>
        </p:grpSpPr>
        <p:pic>
          <p:nvPicPr>
            <p:cNvPr id="35" name="Picture 46" descr="http://4.bp.blogspot.com/_JXeDixaPw40/SwLdp_982II/AAAAAAAAA2I/b9iXqZ79AKk/s1600/web137.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5400" b="99200" l="10000" r="90000"/>
                      </a14:imgEffect>
                    </a14:imgLayer>
                  </a14:imgProps>
                </a:ext>
                <a:ext uri="{28A0092B-C50C-407E-A947-70E740481C1C}">
                  <a14:useLocalDpi xmlns:a14="http://schemas.microsoft.com/office/drawing/2010/main" val="0"/>
                </a:ext>
              </a:extLst>
            </a:blip>
            <a:srcRect/>
            <a:stretch>
              <a:fillRect/>
            </a:stretch>
          </p:blipFill>
          <p:spPr bwMode="auto">
            <a:xfrm>
              <a:off x="7462914" y="4580943"/>
              <a:ext cx="1566352" cy="10449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7705138" y="4800600"/>
              <a:ext cx="753062" cy="246221"/>
            </a:xfrm>
            <a:prstGeom prst="rect">
              <a:avLst/>
            </a:prstGeom>
            <a:noFill/>
          </p:spPr>
          <p:txBody>
            <a:bodyPr wrap="square" rtlCol="0">
              <a:spAutoFit/>
            </a:bodyPr>
            <a:lstStyle/>
            <a:p>
              <a:pPr algn="ctr"/>
              <a:r>
                <a:rPr lang="en-US" sz="1000" dirty="0" smtClean="0"/>
                <a:t>Waterfowl</a:t>
              </a:r>
            </a:p>
          </p:txBody>
        </p:sp>
      </p:grpSp>
      <p:grpSp>
        <p:nvGrpSpPr>
          <p:cNvPr id="105" name="Group 104"/>
          <p:cNvGrpSpPr/>
          <p:nvPr/>
        </p:nvGrpSpPr>
        <p:grpSpPr>
          <a:xfrm>
            <a:off x="1072056" y="4819981"/>
            <a:ext cx="1795829" cy="1181810"/>
            <a:chOff x="1807334" y="4764489"/>
            <a:chExt cx="2243610" cy="1519167"/>
          </a:xfrm>
        </p:grpSpPr>
        <p:pic>
          <p:nvPicPr>
            <p:cNvPr id="2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332505" y="4764489"/>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2545038" y="5076483"/>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3092363" y="5318418"/>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10" descr="http://californiaoutdoors.files.wordpress.com/2011/06/dungeness-crab1.jpg"/>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3330" b="96144" l="833" r="98632"/>
                      </a14:imgEffect>
                    </a14:imgLayer>
                  </a14:imgProps>
                </a:ext>
                <a:ext uri="{28A0092B-C50C-407E-A947-70E740481C1C}">
                  <a14:useLocalDpi xmlns:a14="http://schemas.microsoft.com/office/drawing/2010/main" val="0"/>
                </a:ext>
              </a:extLst>
            </a:blip>
            <a:srcRect/>
            <a:stretch>
              <a:fillRect/>
            </a:stretch>
          </p:blipFill>
          <p:spPr bwMode="auto">
            <a:xfrm>
              <a:off x="1807334" y="5236165"/>
              <a:ext cx="958581" cy="650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378035" y="5769331"/>
              <a:ext cx="940880" cy="514325"/>
            </a:xfrm>
            <a:prstGeom prst="rect">
              <a:avLst/>
            </a:prstGeom>
            <a:noFill/>
          </p:spPr>
          <p:txBody>
            <a:bodyPr wrap="square" rtlCol="0">
              <a:spAutoFit/>
            </a:bodyPr>
            <a:lstStyle/>
            <a:p>
              <a:pPr algn="ctr"/>
              <a:r>
                <a:rPr lang="en-US" sz="1000" dirty="0" smtClean="0"/>
                <a:t>Dungeness crab</a:t>
              </a:r>
            </a:p>
          </p:txBody>
        </p:sp>
      </p:grpSp>
      <p:sp>
        <p:nvSpPr>
          <p:cNvPr id="116" name="TextBox 115"/>
          <p:cNvSpPr txBox="1"/>
          <p:nvPr/>
        </p:nvSpPr>
        <p:spPr>
          <a:xfrm>
            <a:off x="6614974" y="890230"/>
            <a:ext cx="2486515" cy="307777"/>
          </a:xfrm>
          <a:prstGeom prst="rect">
            <a:avLst/>
          </a:prstGeom>
          <a:noFill/>
        </p:spPr>
        <p:txBody>
          <a:bodyPr wrap="none" rtlCol="0">
            <a:spAutoFit/>
          </a:bodyPr>
          <a:lstStyle/>
          <a:p>
            <a:r>
              <a:rPr lang="en-US" sz="1400" b="1" dirty="0" smtClean="0">
                <a:solidFill>
                  <a:srgbClr val="7030A0"/>
                </a:solidFill>
              </a:rPr>
              <a:t>Human activities – Willapa Bay</a:t>
            </a:r>
            <a:endParaRPr lang="en-US" sz="1400" b="1" dirty="0">
              <a:solidFill>
                <a:srgbClr val="7030A0"/>
              </a:solidFill>
            </a:endParaRPr>
          </a:p>
        </p:txBody>
      </p:sp>
      <p:sp>
        <p:nvSpPr>
          <p:cNvPr id="136" name="Cloud 135"/>
          <p:cNvSpPr/>
          <p:nvPr/>
        </p:nvSpPr>
        <p:spPr>
          <a:xfrm>
            <a:off x="1872398" y="180975"/>
            <a:ext cx="1203411" cy="61737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Sun 102"/>
          <p:cNvSpPr/>
          <p:nvPr/>
        </p:nvSpPr>
        <p:spPr>
          <a:xfrm>
            <a:off x="4115056" y="268655"/>
            <a:ext cx="838200" cy="762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Arc 107"/>
          <p:cNvSpPr/>
          <p:nvPr/>
        </p:nvSpPr>
        <p:spPr>
          <a:xfrm flipH="1">
            <a:off x="2802943" y="1491524"/>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3" name="TextBox 112"/>
          <p:cNvSpPr txBox="1"/>
          <p:nvPr/>
        </p:nvSpPr>
        <p:spPr>
          <a:xfrm>
            <a:off x="3188028" y="1362979"/>
            <a:ext cx="1537472" cy="553998"/>
          </a:xfrm>
          <a:prstGeom prst="rect">
            <a:avLst/>
          </a:prstGeom>
          <a:noFill/>
        </p:spPr>
        <p:txBody>
          <a:bodyPr wrap="none" rtlCol="0">
            <a:spAutoFit/>
          </a:bodyPr>
          <a:lstStyle/>
          <a:p>
            <a:r>
              <a:rPr lang="en-US" b="1" dirty="0" smtClean="0">
                <a:solidFill>
                  <a:srgbClr val="7030A0"/>
                </a:solidFill>
              </a:rPr>
              <a:t>Pollutants</a:t>
            </a:r>
          </a:p>
          <a:p>
            <a:r>
              <a:rPr lang="en-US" sz="1200" b="1" dirty="0" smtClean="0">
                <a:solidFill>
                  <a:srgbClr val="7030A0"/>
                </a:solidFill>
              </a:rPr>
              <a:t>(including pesticides)</a:t>
            </a:r>
            <a:endParaRPr lang="en-US" sz="1200" b="1" dirty="0">
              <a:solidFill>
                <a:srgbClr val="7030A0"/>
              </a:solidFill>
            </a:endParaRPr>
          </a:p>
        </p:txBody>
      </p:sp>
      <p:sp>
        <p:nvSpPr>
          <p:cNvPr id="114" name="TextBox 113"/>
          <p:cNvSpPr txBox="1"/>
          <p:nvPr/>
        </p:nvSpPr>
        <p:spPr>
          <a:xfrm>
            <a:off x="0" y="3745468"/>
            <a:ext cx="849913" cy="369332"/>
          </a:xfrm>
          <a:prstGeom prst="rect">
            <a:avLst/>
          </a:prstGeom>
          <a:noFill/>
        </p:spPr>
        <p:txBody>
          <a:bodyPr wrap="none" rtlCol="0">
            <a:spAutoFit/>
          </a:bodyPr>
          <a:lstStyle/>
          <a:p>
            <a:r>
              <a:rPr lang="en-US" b="1" dirty="0" smtClean="0">
                <a:solidFill>
                  <a:srgbClr val="7030A0"/>
                </a:solidFill>
              </a:rPr>
              <a:t>Fishing</a:t>
            </a:r>
            <a:endParaRPr lang="en-US" b="1" dirty="0">
              <a:solidFill>
                <a:srgbClr val="7030A0"/>
              </a:solidFill>
            </a:endParaRPr>
          </a:p>
        </p:txBody>
      </p:sp>
      <p:sp>
        <p:nvSpPr>
          <p:cNvPr id="117" name="Arc 116"/>
          <p:cNvSpPr/>
          <p:nvPr/>
        </p:nvSpPr>
        <p:spPr>
          <a:xfrm flipH="1">
            <a:off x="877201" y="3611510"/>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Arc 117"/>
          <p:cNvSpPr/>
          <p:nvPr/>
        </p:nvSpPr>
        <p:spPr>
          <a:xfrm rot="6658402">
            <a:off x="7321920" y="2829496"/>
            <a:ext cx="705688" cy="146224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TextBox 118"/>
          <p:cNvSpPr txBox="1"/>
          <p:nvPr/>
        </p:nvSpPr>
        <p:spPr>
          <a:xfrm>
            <a:off x="7275118" y="3979957"/>
            <a:ext cx="1237240" cy="646331"/>
          </a:xfrm>
          <a:prstGeom prst="rect">
            <a:avLst/>
          </a:prstGeom>
          <a:noFill/>
        </p:spPr>
        <p:txBody>
          <a:bodyPr wrap="square" rtlCol="0">
            <a:spAutoFit/>
          </a:bodyPr>
          <a:lstStyle/>
          <a:p>
            <a:pPr algn="ctr"/>
            <a:r>
              <a:rPr lang="en-US" b="1" dirty="0" smtClean="0">
                <a:solidFill>
                  <a:srgbClr val="7030A0"/>
                </a:solidFill>
              </a:rPr>
              <a:t>Non-native species</a:t>
            </a:r>
            <a:endParaRPr lang="en-US" b="1" dirty="0">
              <a:solidFill>
                <a:srgbClr val="7030A0"/>
              </a:solidFill>
            </a:endParaRPr>
          </a:p>
        </p:txBody>
      </p:sp>
      <p:sp>
        <p:nvSpPr>
          <p:cNvPr id="120" name="Arc 119"/>
          <p:cNvSpPr/>
          <p:nvPr/>
        </p:nvSpPr>
        <p:spPr>
          <a:xfrm rot="18471489" flipH="1">
            <a:off x="1912758" y="2250525"/>
            <a:ext cx="811735" cy="1076959"/>
          </a:xfrm>
          <a:prstGeom prst="arc">
            <a:avLst>
              <a:gd name="adj1" fmla="val 17082177"/>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73449" y="2514600"/>
            <a:ext cx="1831956" cy="830997"/>
          </a:xfrm>
          <a:prstGeom prst="rect">
            <a:avLst/>
          </a:prstGeom>
          <a:noFill/>
        </p:spPr>
        <p:txBody>
          <a:bodyPr wrap="square" rtlCol="0">
            <a:spAutoFit/>
          </a:bodyPr>
          <a:lstStyle/>
          <a:p>
            <a:pPr algn="ctr"/>
            <a:r>
              <a:rPr lang="en-US" sz="2400" b="1" dirty="0" smtClean="0">
                <a:solidFill>
                  <a:srgbClr val="7030A0"/>
                </a:solidFill>
              </a:rPr>
              <a:t>Shellfish Aquaculture</a:t>
            </a:r>
            <a:endParaRPr lang="en-US" sz="2400" b="1" dirty="0">
              <a:solidFill>
                <a:srgbClr val="7030A0"/>
              </a:solidFill>
            </a:endParaRPr>
          </a:p>
        </p:txBody>
      </p:sp>
      <p:sp>
        <p:nvSpPr>
          <p:cNvPr id="124" name="TextBox 123"/>
          <p:cNvSpPr txBox="1"/>
          <p:nvPr/>
        </p:nvSpPr>
        <p:spPr>
          <a:xfrm>
            <a:off x="3269160" y="6396335"/>
            <a:ext cx="1302840" cy="461665"/>
          </a:xfrm>
          <a:prstGeom prst="rect">
            <a:avLst/>
          </a:prstGeom>
          <a:noFill/>
        </p:spPr>
        <p:txBody>
          <a:bodyPr wrap="square" rtlCol="0">
            <a:spAutoFit/>
          </a:bodyPr>
          <a:lstStyle/>
          <a:p>
            <a:pPr algn="ctr"/>
            <a:r>
              <a:rPr lang="en-US" sz="1200" b="1" dirty="0" smtClean="0">
                <a:solidFill>
                  <a:srgbClr val="7030A0"/>
                </a:solidFill>
              </a:rPr>
              <a:t>Watershed activities</a:t>
            </a:r>
            <a:endParaRPr lang="en-US" sz="1200" b="1" dirty="0">
              <a:solidFill>
                <a:srgbClr val="7030A0"/>
              </a:solidFill>
            </a:endParaRPr>
          </a:p>
        </p:txBody>
      </p:sp>
      <p:sp>
        <p:nvSpPr>
          <p:cNvPr id="125" name="Arc 124"/>
          <p:cNvSpPr/>
          <p:nvPr/>
        </p:nvSpPr>
        <p:spPr>
          <a:xfrm rot="7300783">
            <a:off x="2918710" y="5673701"/>
            <a:ext cx="257054" cy="1076959"/>
          </a:xfrm>
          <a:prstGeom prst="arc">
            <a:avLst>
              <a:gd name="adj1" fmla="val 16552007"/>
              <a:gd name="adj2" fmla="val 4808889"/>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Arc 114"/>
          <p:cNvSpPr/>
          <p:nvPr/>
        </p:nvSpPr>
        <p:spPr>
          <a:xfrm rot="2384401" flipH="1">
            <a:off x="6602587" y="1653338"/>
            <a:ext cx="381574" cy="2850438"/>
          </a:xfrm>
          <a:prstGeom prst="arc">
            <a:avLst>
              <a:gd name="adj1" fmla="val 16348372"/>
              <a:gd name="adj2" fmla="val 2706932"/>
            </a:avLst>
          </a:prstGeom>
          <a:ln w="57150">
            <a:solidFill>
              <a:srgbClr val="7030A0"/>
            </a:solidFill>
            <a:tailEnd type="arrow"/>
          </a:ln>
          <a:effectLst>
            <a:glow rad="101600">
              <a:srgbClr val="7030A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TextBox 121"/>
          <p:cNvSpPr txBox="1"/>
          <p:nvPr/>
        </p:nvSpPr>
        <p:spPr>
          <a:xfrm>
            <a:off x="7315200" y="1581090"/>
            <a:ext cx="1371600" cy="400110"/>
          </a:xfrm>
          <a:prstGeom prst="rect">
            <a:avLst/>
          </a:prstGeom>
          <a:noFill/>
        </p:spPr>
        <p:txBody>
          <a:bodyPr wrap="square" rtlCol="0">
            <a:spAutoFit/>
          </a:bodyPr>
          <a:lstStyle/>
          <a:p>
            <a:pPr algn="ctr"/>
            <a:r>
              <a:rPr lang="en-US" sz="1000" b="1" dirty="0" smtClean="0">
                <a:solidFill>
                  <a:srgbClr val="7030A0"/>
                </a:solidFill>
              </a:rPr>
              <a:t>Shoreline Development</a:t>
            </a:r>
            <a:endParaRPr lang="en-US" sz="1000" b="1" dirty="0">
              <a:solidFill>
                <a:srgbClr val="7030A0"/>
              </a:solidFill>
            </a:endParaRPr>
          </a:p>
        </p:txBody>
      </p:sp>
      <p:pic>
        <p:nvPicPr>
          <p:cNvPr id="123" name="Picture 2" descr="https://seaweedindustry.com/sites/default/files/seaweed-images/Ulva-pertusa-04.jpg"/>
          <p:cNvPicPr>
            <a:picLocks noChangeAspect="1" noChangeArrowheads="1"/>
          </p:cNvPicPr>
          <p:nvPr/>
        </p:nvPicPr>
        <p:blipFill rotWithShape="1">
          <a:blip r:embed="rId42" cstate="print">
            <a:extLst>
              <a:ext uri="{BEBA8EAE-BF5A-486C-A8C5-ECC9F3942E4B}">
                <a14:imgProps xmlns:a14="http://schemas.microsoft.com/office/drawing/2010/main">
                  <a14:imgLayer r:embed="rId43">
                    <a14:imgEffect>
                      <a14:backgroundRemoval t="0" b="88105" l="1800" r="99300"/>
                    </a14:imgEffect>
                  </a14:imgLayer>
                </a14:imgProps>
              </a:ext>
              <a:ext uri="{28A0092B-C50C-407E-A947-70E740481C1C}">
                <a14:useLocalDpi xmlns:a14="http://schemas.microsoft.com/office/drawing/2010/main" val="0"/>
              </a:ext>
            </a:extLst>
          </a:blip>
          <a:srcRect b="9738"/>
          <a:stretch/>
        </p:blipFill>
        <p:spPr bwMode="auto">
          <a:xfrm>
            <a:off x="4612345" y="6060285"/>
            <a:ext cx="971457" cy="67079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7424881" y="2819400"/>
            <a:ext cx="1767240" cy="1345116"/>
            <a:chOff x="7292369" y="2715044"/>
            <a:chExt cx="1767240" cy="1345116"/>
          </a:xfrm>
        </p:grpSpPr>
        <p:pic>
          <p:nvPicPr>
            <p:cNvPr id="127"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2165427">
              <a:off x="8224995" y="3434199"/>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8"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555201">
              <a:off x="7292369" y="2936025"/>
              <a:ext cx="834614" cy="625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9" name="Picture 10" descr="http://nas.er.usgs.gov/XIMAGESERVERX/2008/20081007182537.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1448652">
              <a:off x="7953213" y="3086105"/>
              <a:ext cx="834614" cy="62596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7772400" y="2715044"/>
              <a:ext cx="857082" cy="400110"/>
            </a:xfrm>
            <a:prstGeom prst="rect">
              <a:avLst/>
            </a:prstGeom>
            <a:noFill/>
          </p:spPr>
          <p:txBody>
            <a:bodyPr wrap="square" rtlCol="0">
              <a:spAutoFit/>
            </a:bodyPr>
            <a:lstStyle/>
            <a:p>
              <a:pPr algn="ctr"/>
              <a:r>
                <a:rPr lang="en-US" sz="1000" dirty="0" smtClean="0"/>
                <a:t>Invasive eelgrass</a:t>
              </a:r>
            </a:p>
          </p:txBody>
        </p:sp>
      </p:grpSp>
      <p:pic>
        <p:nvPicPr>
          <p:cNvPr id="131" name="Picture 2" descr="http://barnegatshellfish.org/images/snails/oyster_drill_jax_01.JPG"/>
          <p:cNvPicPr>
            <a:picLocks noChangeAspect="1" noChangeArrowheads="1"/>
          </p:cNvPicPr>
          <p:nvPr/>
        </p:nvPicPr>
        <p:blipFill>
          <a:blip r:embed="rId45" cstate="print">
            <a:extLst>
              <a:ext uri="{BEBA8EAE-BF5A-486C-A8C5-ECC9F3942E4B}">
                <a14:imgProps xmlns:a14="http://schemas.microsoft.com/office/drawing/2010/main">
                  <a14:imgLayer r:embed="rId46">
                    <a14:imgEffect>
                      <a14:backgroundRemoval t="9867" b="89867" l="2500" r="90000"/>
                    </a14:imgEffect>
                  </a14:imgLayer>
                </a14:imgProps>
              </a:ext>
              <a:ext uri="{28A0092B-C50C-407E-A947-70E740481C1C}">
                <a14:useLocalDpi xmlns:a14="http://schemas.microsoft.com/office/drawing/2010/main" val="0"/>
              </a:ext>
            </a:extLst>
          </a:blip>
          <a:srcRect/>
          <a:stretch>
            <a:fillRect/>
          </a:stretch>
        </p:blipFill>
        <p:spPr bwMode="auto">
          <a:xfrm>
            <a:off x="8273558" y="4312373"/>
            <a:ext cx="684194" cy="583120"/>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p:cNvSpPr txBox="1"/>
          <p:nvPr/>
        </p:nvSpPr>
        <p:spPr>
          <a:xfrm>
            <a:off x="-36449" y="3153595"/>
            <a:ext cx="753062" cy="400110"/>
          </a:xfrm>
          <a:prstGeom prst="rect">
            <a:avLst/>
          </a:prstGeom>
          <a:noFill/>
        </p:spPr>
        <p:txBody>
          <a:bodyPr wrap="square" rtlCol="0">
            <a:spAutoFit/>
          </a:bodyPr>
          <a:lstStyle/>
          <a:p>
            <a:pPr algn="ctr"/>
            <a:r>
              <a:rPr lang="en-US" sz="1000" dirty="0" smtClean="0"/>
              <a:t>Mouth</a:t>
            </a:r>
          </a:p>
          <a:p>
            <a:pPr algn="ctr"/>
            <a:r>
              <a:rPr lang="en-US" sz="1000" dirty="0" smtClean="0"/>
              <a:t>(</a:t>
            </a:r>
            <a:r>
              <a:rPr lang="en-US" sz="1000" dirty="0" smtClean="0">
                <a:sym typeface="Wingdings" panose="05000000000000000000" pitchFamily="2" charset="2"/>
              </a:rPr>
              <a:t> ocean)</a:t>
            </a:r>
            <a:endParaRPr lang="en-US" sz="1000" dirty="0" smtClean="0"/>
          </a:p>
        </p:txBody>
      </p:sp>
      <p:sp>
        <p:nvSpPr>
          <p:cNvPr id="139" name="TextBox 138"/>
          <p:cNvSpPr txBox="1"/>
          <p:nvPr/>
        </p:nvSpPr>
        <p:spPr>
          <a:xfrm rot="1547348">
            <a:off x="8312116" y="4388856"/>
            <a:ext cx="753062" cy="246221"/>
          </a:xfrm>
          <a:prstGeom prst="rect">
            <a:avLst/>
          </a:prstGeom>
          <a:noFill/>
        </p:spPr>
        <p:txBody>
          <a:bodyPr wrap="square" rtlCol="0">
            <a:spAutoFit/>
          </a:bodyPr>
          <a:lstStyle/>
          <a:p>
            <a:pPr algn="ctr"/>
            <a:r>
              <a:rPr lang="en-US" sz="1000" dirty="0" smtClean="0"/>
              <a:t>Tributaries</a:t>
            </a:r>
          </a:p>
        </p:txBody>
      </p:sp>
      <p:sp>
        <p:nvSpPr>
          <p:cNvPr id="140" name="TextBox 139"/>
          <p:cNvSpPr txBox="1"/>
          <p:nvPr/>
        </p:nvSpPr>
        <p:spPr>
          <a:xfrm>
            <a:off x="7933738" y="1817715"/>
            <a:ext cx="753062" cy="400110"/>
          </a:xfrm>
          <a:prstGeom prst="rect">
            <a:avLst/>
          </a:prstGeom>
          <a:noFill/>
        </p:spPr>
        <p:txBody>
          <a:bodyPr wrap="square" rtlCol="0">
            <a:spAutoFit/>
          </a:bodyPr>
          <a:lstStyle/>
          <a:p>
            <a:pPr algn="ctr"/>
            <a:r>
              <a:rPr lang="en-US" sz="1000" dirty="0" smtClean="0"/>
              <a:t>Intertidal zone</a:t>
            </a:r>
          </a:p>
        </p:txBody>
      </p:sp>
      <p:cxnSp>
        <p:nvCxnSpPr>
          <p:cNvPr id="141" name="Straight Arrow Connector 140"/>
          <p:cNvCxnSpPr/>
          <p:nvPr/>
        </p:nvCxnSpPr>
        <p:spPr>
          <a:xfrm flipV="1">
            <a:off x="7533571" y="1560717"/>
            <a:ext cx="833703" cy="757901"/>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7132923" y="4274834"/>
            <a:ext cx="753062" cy="246221"/>
          </a:xfrm>
          <a:prstGeom prst="rect">
            <a:avLst/>
          </a:prstGeom>
          <a:noFill/>
        </p:spPr>
        <p:txBody>
          <a:bodyPr wrap="square" rtlCol="0">
            <a:spAutoFit/>
          </a:bodyPr>
          <a:lstStyle/>
          <a:p>
            <a:pPr algn="ctr"/>
            <a:r>
              <a:rPr lang="en-US" sz="1000" dirty="0" smtClean="0"/>
              <a:t>Mudflats</a:t>
            </a:r>
          </a:p>
        </p:txBody>
      </p:sp>
    </p:spTree>
    <p:extLst>
      <p:ext uri="{BB962C8B-B14F-4D97-AF65-F5344CB8AC3E}">
        <p14:creationId xmlns:p14="http://schemas.microsoft.com/office/powerpoint/2010/main" val="151909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6406530" y="1655137"/>
            <a:ext cx="884770" cy="400110"/>
          </a:xfrm>
          <a:prstGeom prst="rect">
            <a:avLst/>
          </a:prstGeom>
          <a:noFill/>
          <a:ln>
            <a:solidFill>
              <a:schemeClr val="tx1"/>
            </a:solidFill>
          </a:ln>
        </p:spPr>
        <p:txBody>
          <a:bodyPr wrap="square" rtlCol="0">
            <a:spAutoFit/>
          </a:bodyPr>
          <a:lstStyle/>
          <a:p>
            <a:pPr algn="ctr"/>
            <a:r>
              <a:rPr lang="en-US" sz="1000" dirty="0" err="1" smtClean="0"/>
              <a:t>Sevengill</a:t>
            </a:r>
            <a:r>
              <a:rPr lang="en-US" sz="1000" dirty="0" smtClean="0"/>
              <a:t> sharks</a:t>
            </a:r>
          </a:p>
        </p:txBody>
      </p:sp>
      <p:sp>
        <p:nvSpPr>
          <p:cNvPr id="55" name="TextBox 54"/>
          <p:cNvSpPr txBox="1"/>
          <p:nvPr/>
        </p:nvSpPr>
        <p:spPr>
          <a:xfrm flipH="1">
            <a:off x="4564850" y="3095831"/>
            <a:ext cx="655783" cy="400110"/>
          </a:xfrm>
          <a:prstGeom prst="rect">
            <a:avLst/>
          </a:prstGeom>
          <a:noFill/>
          <a:ln>
            <a:solidFill>
              <a:schemeClr val="tx1"/>
            </a:solidFill>
          </a:ln>
        </p:spPr>
        <p:txBody>
          <a:bodyPr wrap="square" rtlCol="0">
            <a:spAutoFit/>
          </a:bodyPr>
          <a:lstStyle/>
          <a:p>
            <a:pPr algn="ctr"/>
            <a:r>
              <a:rPr lang="en-US" sz="1000" dirty="0" smtClean="0"/>
              <a:t>Oysters &amp; clams</a:t>
            </a:r>
            <a:endParaRPr lang="en-US" sz="1000" dirty="0"/>
          </a:p>
        </p:txBody>
      </p:sp>
      <p:sp>
        <p:nvSpPr>
          <p:cNvPr id="59" name="TextBox 58"/>
          <p:cNvSpPr txBox="1"/>
          <p:nvPr/>
        </p:nvSpPr>
        <p:spPr>
          <a:xfrm flipH="1">
            <a:off x="6686170" y="3843843"/>
            <a:ext cx="961390" cy="400110"/>
          </a:xfrm>
          <a:prstGeom prst="rect">
            <a:avLst/>
          </a:prstGeom>
          <a:noFill/>
          <a:ln>
            <a:solidFill>
              <a:schemeClr val="tx1"/>
            </a:solidFill>
          </a:ln>
        </p:spPr>
        <p:txBody>
          <a:bodyPr wrap="square" rtlCol="0">
            <a:spAutoFit/>
          </a:bodyPr>
          <a:lstStyle/>
          <a:p>
            <a:pPr algn="ctr"/>
            <a:r>
              <a:rPr lang="en-US" sz="1000" dirty="0" smtClean="0"/>
              <a:t>Eelgrass &amp; macrophytes</a:t>
            </a:r>
            <a:endParaRPr lang="en-US" sz="1000" dirty="0"/>
          </a:p>
        </p:txBody>
      </p:sp>
      <p:sp>
        <p:nvSpPr>
          <p:cNvPr id="60" name="TextBox 59"/>
          <p:cNvSpPr txBox="1"/>
          <p:nvPr/>
        </p:nvSpPr>
        <p:spPr>
          <a:xfrm>
            <a:off x="4400107" y="2352424"/>
            <a:ext cx="761476" cy="400110"/>
          </a:xfrm>
          <a:prstGeom prst="rect">
            <a:avLst/>
          </a:prstGeom>
          <a:noFill/>
          <a:ln>
            <a:solidFill>
              <a:schemeClr val="tx1"/>
            </a:solidFill>
          </a:ln>
        </p:spPr>
        <p:txBody>
          <a:bodyPr wrap="square" rtlCol="0">
            <a:spAutoFit/>
          </a:bodyPr>
          <a:lstStyle/>
          <a:p>
            <a:pPr algn="ctr"/>
            <a:r>
              <a:rPr lang="en-US" sz="1000" dirty="0" smtClean="0"/>
              <a:t>Dungeness crabs</a:t>
            </a:r>
          </a:p>
        </p:txBody>
      </p:sp>
      <p:cxnSp>
        <p:nvCxnSpPr>
          <p:cNvPr id="61" name="Elbow Connector 60"/>
          <p:cNvCxnSpPr>
            <a:endCxn id="77" idx="2"/>
          </p:cNvCxnSpPr>
          <p:nvPr/>
        </p:nvCxnSpPr>
        <p:spPr>
          <a:xfrm rot="5400000" flipH="1" flipV="1">
            <a:off x="6768855" y="3015261"/>
            <a:ext cx="1126565" cy="330544"/>
          </a:xfrm>
          <a:prstGeom prst="bentConnector3">
            <a:avLst>
              <a:gd name="adj1" fmla="val 2383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063268" y="1606658"/>
            <a:ext cx="979179" cy="461665"/>
          </a:xfrm>
          <a:prstGeom prst="rect">
            <a:avLst/>
          </a:prstGeom>
          <a:noFill/>
        </p:spPr>
        <p:txBody>
          <a:bodyPr wrap="none" rtlCol="0">
            <a:spAutoFit/>
          </a:bodyPr>
          <a:lstStyle/>
          <a:p>
            <a:pPr algn="ctr"/>
            <a:r>
              <a:rPr lang="en-US" sz="1200" b="1" dirty="0" smtClean="0"/>
              <a:t>Ecological</a:t>
            </a:r>
          </a:p>
          <a:p>
            <a:pPr algn="ctr"/>
            <a:r>
              <a:rPr lang="en-US" sz="1200" b="1" dirty="0" smtClean="0"/>
              <a:t>components</a:t>
            </a:r>
            <a:endParaRPr lang="en-US" sz="1200" b="1" dirty="0"/>
          </a:p>
        </p:txBody>
      </p:sp>
      <p:sp>
        <p:nvSpPr>
          <p:cNvPr id="68" name="TextBox 67"/>
          <p:cNvSpPr txBox="1"/>
          <p:nvPr/>
        </p:nvSpPr>
        <p:spPr>
          <a:xfrm>
            <a:off x="3505201" y="3991689"/>
            <a:ext cx="1059649" cy="400110"/>
          </a:xfrm>
          <a:prstGeom prst="rect">
            <a:avLst/>
          </a:prstGeom>
          <a:noFill/>
          <a:ln>
            <a:solidFill>
              <a:schemeClr val="tx1"/>
            </a:solidFill>
          </a:ln>
        </p:spPr>
        <p:txBody>
          <a:bodyPr wrap="square" rtlCol="0">
            <a:spAutoFit/>
          </a:bodyPr>
          <a:lstStyle/>
          <a:p>
            <a:pPr algn="ctr"/>
            <a:r>
              <a:rPr lang="en-US" sz="1000" dirty="0" smtClean="0"/>
              <a:t>Marine phytoplankton</a:t>
            </a:r>
            <a:endParaRPr lang="en-US" sz="1000" dirty="0"/>
          </a:p>
        </p:txBody>
      </p:sp>
      <p:sp>
        <p:nvSpPr>
          <p:cNvPr id="69" name="TextBox 68"/>
          <p:cNvSpPr txBox="1"/>
          <p:nvPr/>
        </p:nvSpPr>
        <p:spPr>
          <a:xfrm>
            <a:off x="3244663" y="2100649"/>
            <a:ext cx="728606" cy="246221"/>
          </a:xfrm>
          <a:prstGeom prst="rect">
            <a:avLst/>
          </a:prstGeom>
          <a:noFill/>
          <a:ln>
            <a:solidFill>
              <a:schemeClr val="tx1"/>
            </a:solidFill>
          </a:ln>
        </p:spPr>
        <p:txBody>
          <a:bodyPr wrap="square" rtlCol="0">
            <a:spAutoFit/>
          </a:bodyPr>
          <a:lstStyle/>
          <a:p>
            <a:pPr algn="ctr"/>
            <a:r>
              <a:rPr lang="en-US" sz="1000" dirty="0" smtClean="0"/>
              <a:t>Sturgeon</a:t>
            </a:r>
            <a:endParaRPr lang="en-US" sz="1000" dirty="0"/>
          </a:p>
        </p:txBody>
      </p:sp>
      <p:grpSp>
        <p:nvGrpSpPr>
          <p:cNvPr id="36" name="Group 35"/>
          <p:cNvGrpSpPr/>
          <p:nvPr/>
        </p:nvGrpSpPr>
        <p:grpSpPr>
          <a:xfrm>
            <a:off x="1463852" y="2248056"/>
            <a:ext cx="1355549" cy="1457943"/>
            <a:chOff x="2225851" y="2504457"/>
            <a:chExt cx="1355549" cy="1457943"/>
          </a:xfrm>
        </p:grpSpPr>
        <p:sp>
          <p:nvSpPr>
            <p:cNvPr id="89" name="TextBox 88"/>
            <p:cNvSpPr txBox="1"/>
            <p:nvPr/>
          </p:nvSpPr>
          <p:spPr>
            <a:xfrm>
              <a:off x="2359568" y="2504457"/>
              <a:ext cx="657872" cy="276999"/>
            </a:xfrm>
            <a:prstGeom prst="rect">
              <a:avLst/>
            </a:prstGeom>
            <a:noFill/>
            <a:ln>
              <a:noFill/>
            </a:ln>
          </p:spPr>
          <p:txBody>
            <a:bodyPr wrap="none" rtlCol="0">
              <a:spAutoFit/>
            </a:bodyPr>
            <a:lstStyle/>
            <a:p>
              <a:r>
                <a:rPr lang="en-US" sz="1200" b="1" dirty="0" smtClean="0"/>
                <a:t>Habitat</a:t>
              </a:r>
              <a:endParaRPr lang="en-US" sz="1200" b="1" dirty="0"/>
            </a:p>
          </p:txBody>
        </p:sp>
        <p:sp>
          <p:nvSpPr>
            <p:cNvPr id="90" name="TextBox 89"/>
            <p:cNvSpPr txBox="1"/>
            <p:nvPr/>
          </p:nvSpPr>
          <p:spPr>
            <a:xfrm>
              <a:off x="2342094" y="3340761"/>
              <a:ext cx="692818" cy="400110"/>
            </a:xfrm>
            <a:prstGeom prst="rect">
              <a:avLst/>
            </a:prstGeom>
            <a:noFill/>
            <a:ln>
              <a:solidFill>
                <a:schemeClr val="tx1"/>
              </a:solidFill>
            </a:ln>
          </p:spPr>
          <p:txBody>
            <a:bodyPr wrap="square" rtlCol="0">
              <a:spAutoFit/>
            </a:bodyPr>
            <a:lstStyle/>
            <a:p>
              <a:pPr algn="ctr"/>
              <a:r>
                <a:rPr lang="en-US" sz="1000" dirty="0" smtClean="0"/>
                <a:t>Eelgrass beds</a:t>
              </a:r>
            </a:p>
          </p:txBody>
        </p:sp>
        <p:sp>
          <p:nvSpPr>
            <p:cNvPr id="92" name="TextBox 91"/>
            <p:cNvSpPr txBox="1"/>
            <p:nvPr/>
          </p:nvSpPr>
          <p:spPr>
            <a:xfrm>
              <a:off x="2342094" y="2876490"/>
              <a:ext cx="692818" cy="400110"/>
            </a:xfrm>
            <a:prstGeom prst="rect">
              <a:avLst/>
            </a:prstGeom>
            <a:noFill/>
            <a:ln>
              <a:solidFill>
                <a:schemeClr val="tx1"/>
              </a:solidFill>
            </a:ln>
          </p:spPr>
          <p:txBody>
            <a:bodyPr wrap="none" rtlCol="0">
              <a:spAutoFit/>
            </a:bodyPr>
            <a:lstStyle/>
            <a:p>
              <a:pPr algn="ctr"/>
              <a:r>
                <a:rPr lang="en-US" sz="1000" dirty="0" smtClean="0"/>
                <a:t>Sand and </a:t>
              </a:r>
            </a:p>
            <a:p>
              <a:pPr algn="ctr"/>
              <a:r>
                <a:rPr lang="en-US" sz="1000" dirty="0" smtClean="0"/>
                <a:t>mudflats</a:t>
              </a:r>
            </a:p>
          </p:txBody>
        </p:sp>
        <p:sp>
          <p:nvSpPr>
            <p:cNvPr id="93" name="Rectangle 92"/>
            <p:cNvSpPr/>
            <p:nvPr/>
          </p:nvSpPr>
          <p:spPr>
            <a:xfrm>
              <a:off x="2225851" y="2518812"/>
              <a:ext cx="925306" cy="14435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a:off x="3208026" y="3048000"/>
              <a:ext cx="373374" cy="466344"/>
            </a:xfrm>
            <a:prstGeom prst="rightArrow">
              <a:avLst>
                <a:gd name="adj1" fmla="val 26946"/>
                <a:gd name="adj2" fmla="val 56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5341436" y="2001835"/>
            <a:ext cx="563999" cy="246221"/>
          </a:xfrm>
          <a:prstGeom prst="rect">
            <a:avLst/>
          </a:prstGeom>
          <a:noFill/>
          <a:ln>
            <a:solidFill>
              <a:schemeClr val="tx1"/>
            </a:solidFill>
          </a:ln>
        </p:spPr>
        <p:txBody>
          <a:bodyPr wrap="square" rtlCol="0">
            <a:spAutoFit/>
          </a:bodyPr>
          <a:lstStyle/>
          <a:p>
            <a:pPr algn="ctr"/>
            <a:r>
              <a:rPr lang="en-US" sz="1000" dirty="0" smtClean="0"/>
              <a:t>Seals</a:t>
            </a:r>
            <a:endParaRPr lang="en-US" sz="1000" dirty="0"/>
          </a:p>
        </p:txBody>
      </p:sp>
      <p:sp>
        <p:nvSpPr>
          <p:cNvPr id="84" name="TextBox 83"/>
          <p:cNvSpPr txBox="1"/>
          <p:nvPr/>
        </p:nvSpPr>
        <p:spPr>
          <a:xfrm>
            <a:off x="1219200" y="5591889"/>
            <a:ext cx="6377713" cy="400110"/>
          </a:xfrm>
          <a:prstGeom prst="rect">
            <a:avLst/>
          </a:prstGeom>
          <a:noFill/>
        </p:spPr>
        <p:txBody>
          <a:bodyPr wrap="square" rtlCol="0">
            <a:spAutoFit/>
          </a:bodyPr>
          <a:lstStyle/>
          <a:p>
            <a:r>
              <a:rPr lang="en-US" sz="1000" b="1" dirty="0" smtClean="0"/>
              <a:t>Figure 12</a:t>
            </a:r>
            <a:r>
              <a:rPr lang="en-US" sz="1000" dirty="0" smtClean="0"/>
              <a:t>. </a:t>
            </a:r>
            <a:r>
              <a:rPr lang="en-US" sz="1000" dirty="0"/>
              <a:t>Conceptual model of </a:t>
            </a:r>
            <a:r>
              <a:rPr lang="en-US" sz="1000" dirty="0" smtClean="0"/>
              <a:t>important habitat, ecological </a:t>
            </a:r>
            <a:r>
              <a:rPr lang="en-US" sz="1000" dirty="0"/>
              <a:t>components, physical drivers and human </a:t>
            </a:r>
            <a:r>
              <a:rPr lang="en-US" sz="1000" dirty="0" smtClean="0"/>
              <a:t>activities </a:t>
            </a:r>
            <a:r>
              <a:rPr lang="en-US" sz="1000" dirty="0"/>
              <a:t>(g: </a:t>
            </a:r>
            <a:r>
              <a:rPr lang="en-US" sz="1000" dirty="0" smtClean="0"/>
              <a:t>primarily in Grays Harbor; w: primarily in Willapa Bay) for coastal estuary habitat</a:t>
            </a:r>
            <a:r>
              <a:rPr lang="en-US" sz="1000" dirty="0"/>
              <a:t>.</a:t>
            </a:r>
          </a:p>
        </p:txBody>
      </p:sp>
      <p:sp>
        <p:nvSpPr>
          <p:cNvPr id="85" name="Rectangle 84"/>
          <p:cNvSpPr/>
          <p:nvPr/>
        </p:nvSpPr>
        <p:spPr>
          <a:xfrm>
            <a:off x="1447801" y="4514707"/>
            <a:ext cx="1167435" cy="791492"/>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Human well-being</a:t>
            </a:r>
            <a:endParaRPr lang="en-US" sz="1200" b="1" dirty="0">
              <a:solidFill>
                <a:schemeClr val="tx1"/>
              </a:solidFill>
            </a:endParaRPr>
          </a:p>
        </p:txBody>
      </p:sp>
      <p:sp>
        <p:nvSpPr>
          <p:cNvPr id="86" name="Right Arrow 85"/>
          <p:cNvSpPr/>
          <p:nvPr/>
        </p:nvSpPr>
        <p:spPr>
          <a:xfrm rot="8033895">
            <a:off x="2594495" y="3881674"/>
            <a:ext cx="686036" cy="466344"/>
          </a:xfrm>
          <a:prstGeom prst="rightArrow">
            <a:avLst>
              <a:gd name="adj1" fmla="val 26946"/>
              <a:gd name="adj2" fmla="val 56547"/>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rot="10800000">
            <a:off x="2750827" y="4763654"/>
            <a:ext cx="373374" cy="466344"/>
          </a:xfrm>
          <a:prstGeom prst="rightArrow">
            <a:avLst>
              <a:gd name="adj1" fmla="val 26946"/>
              <a:gd name="adj2" fmla="val 56547"/>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5400000">
            <a:off x="1704771" y="3874783"/>
            <a:ext cx="499112" cy="466344"/>
          </a:xfrm>
          <a:prstGeom prst="rightArrow">
            <a:avLst>
              <a:gd name="adj1" fmla="val 26946"/>
              <a:gd name="adj2" fmla="val 56547"/>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276602" y="3001089"/>
            <a:ext cx="825168" cy="400110"/>
          </a:xfrm>
          <a:prstGeom prst="rect">
            <a:avLst/>
          </a:prstGeom>
          <a:noFill/>
          <a:ln>
            <a:solidFill>
              <a:schemeClr val="tx1"/>
            </a:solidFill>
          </a:ln>
        </p:spPr>
        <p:txBody>
          <a:bodyPr wrap="square" rtlCol="0">
            <a:spAutoFit/>
          </a:bodyPr>
          <a:lstStyle/>
          <a:p>
            <a:pPr algn="ctr"/>
            <a:r>
              <a:rPr lang="en-US" sz="1000" dirty="0" smtClean="0"/>
              <a:t>Burrowing shrimp</a:t>
            </a:r>
            <a:endParaRPr lang="en-US" sz="1000" dirty="0"/>
          </a:p>
        </p:txBody>
      </p:sp>
      <p:sp>
        <p:nvSpPr>
          <p:cNvPr id="77" name="TextBox 76"/>
          <p:cNvSpPr txBox="1"/>
          <p:nvPr/>
        </p:nvSpPr>
        <p:spPr>
          <a:xfrm>
            <a:off x="7038835" y="2217140"/>
            <a:ext cx="917147" cy="400110"/>
          </a:xfrm>
          <a:prstGeom prst="rect">
            <a:avLst/>
          </a:prstGeom>
          <a:noFill/>
          <a:ln>
            <a:solidFill>
              <a:schemeClr val="tx1"/>
            </a:solidFill>
          </a:ln>
        </p:spPr>
        <p:txBody>
          <a:bodyPr wrap="square" rtlCol="0">
            <a:spAutoFit/>
          </a:bodyPr>
          <a:lstStyle/>
          <a:p>
            <a:pPr algn="ctr"/>
            <a:r>
              <a:rPr lang="en-US" sz="1000" dirty="0" smtClean="0"/>
              <a:t>Waterfowl and seabirds</a:t>
            </a:r>
            <a:endParaRPr lang="en-US" sz="1000" dirty="0"/>
          </a:p>
        </p:txBody>
      </p:sp>
      <p:cxnSp>
        <p:nvCxnSpPr>
          <p:cNvPr id="150" name="Elbow Connector 149"/>
          <p:cNvCxnSpPr>
            <a:stCxn id="68" idx="3"/>
            <a:endCxn id="70" idx="3"/>
          </p:cNvCxnSpPr>
          <p:nvPr/>
        </p:nvCxnSpPr>
        <p:spPr>
          <a:xfrm flipV="1">
            <a:off x="4564850" y="4057710"/>
            <a:ext cx="645961" cy="13403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202221" y="762000"/>
            <a:ext cx="4417780" cy="1191399"/>
            <a:chOff x="4127717" y="1018401"/>
            <a:chExt cx="4417780" cy="1191399"/>
          </a:xfrm>
        </p:grpSpPr>
        <p:sp>
          <p:nvSpPr>
            <p:cNvPr id="101" name="TextBox 100"/>
            <p:cNvSpPr txBox="1"/>
            <p:nvPr/>
          </p:nvSpPr>
          <p:spPr>
            <a:xfrm>
              <a:off x="7580808" y="1295400"/>
              <a:ext cx="914400" cy="400110"/>
            </a:xfrm>
            <a:prstGeom prst="rect">
              <a:avLst/>
            </a:prstGeom>
            <a:noFill/>
            <a:ln>
              <a:solidFill>
                <a:schemeClr val="tx1"/>
              </a:solidFill>
            </a:ln>
          </p:spPr>
          <p:txBody>
            <a:bodyPr wrap="square" rtlCol="0" anchor="ctr" anchorCtr="0">
              <a:spAutoFit/>
            </a:bodyPr>
            <a:lstStyle/>
            <a:p>
              <a:pPr algn="ctr"/>
              <a:r>
                <a:rPr lang="en-US" sz="1000" dirty="0" smtClean="0"/>
                <a:t>Climate &amp; weather</a:t>
              </a:r>
              <a:endParaRPr lang="en-US" sz="1000" dirty="0"/>
            </a:p>
          </p:txBody>
        </p:sp>
        <p:sp>
          <p:nvSpPr>
            <p:cNvPr id="102" name="TextBox 101"/>
            <p:cNvSpPr txBox="1"/>
            <p:nvPr/>
          </p:nvSpPr>
          <p:spPr>
            <a:xfrm>
              <a:off x="4170159" y="1295400"/>
              <a:ext cx="779265" cy="400110"/>
            </a:xfrm>
            <a:prstGeom prst="rect">
              <a:avLst/>
            </a:prstGeom>
            <a:noFill/>
            <a:ln>
              <a:solidFill>
                <a:schemeClr val="tx1"/>
              </a:solidFill>
            </a:ln>
          </p:spPr>
          <p:txBody>
            <a:bodyPr wrap="square" rtlCol="0" anchor="ctr" anchorCtr="0">
              <a:spAutoFit/>
            </a:bodyPr>
            <a:lstStyle/>
            <a:p>
              <a:pPr algn="ctr"/>
              <a:r>
                <a:rPr lang="en-US" sz="1000" dirty="0" smtClean="0"/>
                <a:t>Freshwater input</a:t>
              </a:r>
            </a:p>
          </p:txBody>
        </p:sp>
        <p:sp>
          <p:nvSpPr>
            <p:cNvPr id="103" name="Rectangle 102"/>
            <p:cNvSpPr/>
            <p:nvPr/>
          </p:nvSpPr>
          <p:spPr>
            <a:xfrm>
              <a:off x="5865809" y="1295400"/>
              <a:ext cx="914400" cy="4023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dirty="0" smtClean="0">
                  <a:solidFill>
                    <a:schemeClr val="tx1"/>
                  </a:solidFill>
                </a:rPr>
                <a:t>Tides &amp; upwelling</a:t>
              </a:r>
              <a:endParaRPr lang="en-US" sz="1000" dirty="0">
                <a:solidFill>
                  <a:schemeClr val="tx1"/>
                </a:solidFill>
              </a:endParaRPr>
            </a:p>
          </p:txBody>
        </p:sp>
        <p:sp>
          <p:nvSpPr>
            <p:cNvPr id="104" name="TextBox 103"/>
            <p:cNvSpPr txBox="1"/>
            <p:nvPr/>
          </p:nvSpPr>
          <p:spPr>
            <a:xfrm>
              <a:off x="5735978" y="1018401"/>
              <a:ext cx="1167435" cy="276999"/>
            </a:xfrm>
            <a:prstGeom prst="rect">
              <a:avLst/>
            </a:prstGeom>
            <a:noFill/>
          </p:spPr>
          <p:txBody>
            <a:bodyPr wrap="none" rtlCol="0">
              <a:spAutoFit/>
            </a:bodyPr>
            <a:lstStyle/>
            <a:p>
              <a:r>
                <a:rPr lang="en-US" sz="1200" b="1" dirty="0" smtClean="0"/>
                <a:t>Physical drivers</a:t>
              </a:r>
              <a:endParaRPr lang="en-US" sz="1200" b="1" dirty="0"/>
            </a:p>
          </p:txBody>
        </p:sp>
        <p:sp>
          <p:nvSpPr>
            <p:cNvPr id="105" name="Rectangle 104"/>
            <p:cNvSpPr/>
            <p:nvPr/>
          </p:nvSpPr>
          <p:spPr>
            <a:xfrm>
              <a:off x="4127717" y="1019106"/>
              <a:ext cx="4417780" cy="74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ight Arrow 105"/>
            <p:cNvSpPr/>
            <p:nvPr/>
          </p:nvSpPr>
          <p:spPr>
            <a:xfrm rot="5400000">
              <a:off x="6149920" y="1789941"/>
              <a:ext cx="373374" cy="466344"/>
            </a:xfrm>
            <a:prstGeom prst="rightArrow">
              <a:avLst>
                <a:gd name="adj1" fmla="val 26946"/>
                <a:gd name="adj2" fmla="val 56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5009379" y="1295400"/>
              <a:ext cx="796475" cy="400110"/>
            </a:xfrm>
            <a:prstGeom prst="rect">
              <a:avLst/>
            </a:prstGeom>
            <a:noFill/>
            <a:ln>
              <a:solidFill>
                <a:schemeClr val="tx1"/>
              </a:solidFill>
            </a:ln>
          </p:spPr>
          <p:txBody>
            <a:bodyPr wrap="square" rtlCol="0" anchor="ctr" anchorCtr="0">
              <a:spAutoFit/>
            </a:bodyPr>
            <a:lstStyle/>
            <a:p>
              <a:pPr algn="ctr"/>
              <a:r>
                <a:rPr lang="en-US" sz="1000" dirty="0" smtClean="0"/>
                <a:t>Sediment dynamics</a:t>
              </a:r>
            </a:p>
          </p:txBody>
        </p:sp>
        <p:sp>
          <p:nvSpPr>
            <p:cNvPr id="62" name="TextBox 61"/>
            <p:cNvSpPr txBox="1"/>
            <p:nvPr/>
          </p:nvSpPr>
          <p:spPr>
            <a:xfrm>
              <a:off x="6840164" y="1295400"/>
              <a:ext cx="680690" cy="402336"/>
            </a:xfrm>
            <a:prstGeom prst="rect">
              <a:avLst/>
            </a:prstGeom>
            <a:noFill/>
            <a:ln>
              <a:solidFill>
                <a:schemeClr val="tx1"/>
              </a:solidFill>
            </a:ln>
          </p:spPr>
          <p:txBody>
            <a:bodyPr wrap="square" rtlCol="0" anchor="ctr" anchorCtr="0">
              <a:spAutoFit/>
            </a:bodyPr>
            <a:lstStyle/>
            <a:p>
              <a:pPr algn="ctr"/>
              <a:r>
                <a:rPr lang="en-US" sz="1000" dirty="0" smtClean="0"/>
                <a:t>Plumes</a:t>
              </a:r>
              <a:endParaRPr lang="en-US" sz="1000" dirty="0"/>
            </a:p>
          </p:txBody>
        </p:sp>
      </p:grpSp>
      <p:sp>
        <p:nvSpPr>
          <p:cNvPr id="70" name="TextBox 69"/>
          <p:cNvSpPr txBox="1"/>
          <p:nvPr/>
        </p:nvSpPr>
        <p:spPr>
          <a:xfrm flipH="1">
            <a:off x="5210811" y="3934599"/>
            <a:ext cx="961390" cy="246221"/>
          </a:xfrm>
          <a:prstGeom prst="rect">
            <a:avLst/>
          </a:prstGeom>
          <a:noFill/>
          <a:ln>
            <a:solidFill>
              <a:schemeClr val="tx1"/>
            </a:solidFill>
          </a:ln>
        </p:spPr>
        <p:txBody>
          <a:bodyPr wrap="square" rtlCol="0">
            <a:spAutoFit/>
          </a:bodyPr>
          <a:lstStyle/>
          <a:p>
            <a:pPr algn="ctr"/>
            <a:r>
              <a:rPr lang="en-US" sz="1000" dirty="0" smtClean="0"/>
              <a:t>Detritus</a:t>
            </a:r>
            <a:endParaRPr lang="en-US" sz="1000" dirty="0"/>
          </a:p>
        </p:txBody>
      </p:sp>
      <p:sp>
        <p:nvSpPr>
          <p:cNvPr id="91" name="TextBox 90"/>
          <p:cNvSpPr txBox="1"/>
          <p:nvPr/>
        </p:nvSpPr>
        <p:spPr>
          <a:xfrm>
            <a:off x="6494603" y="2757355"/>
            <a:ext cx="617978" cy="400110"/>
          </a:xfrm>
          <a:prstGeom prst="rect">
            <a:avLst/>
          </a:prstGeom>
          <a:noFill/>
          <a:ln>
            <a:solidFill>
              <a:schemeClr val="tx1"/>
            </a:solidFill>
          </a:ln>
        </p:spPr>
        <p:txBody>
          <a:bodyPr wrap="square" rtlCol="0">
            <a:spAutoFit/>
          </a:bodyPr>
          <a:lstStyle/>
          <a:p>
            <a:pPr algn="ctr"/>
            <a:r>
              <a:rPr lang="en-US" sz="1000" dirty="0" smtClean="0"/>
              <a:t>Juvenile salmon</a:t>
            </a:r>
            <a:endParaRPr lang="en-US" sz="1000" dirty="0"/>
          </a:p>
        </p:txBody>
      </p:sp>
      <p:sp>
        <p:nvSpPr>
          <p:cNvPr id="107" name="TextBox 106"/>
          <p:cNvSpPr txBox="1"/>
          <p:nvPr/>
        </p:nvSpPr>
        <p:spPr>
          <a:xfrm>
            <a:off x="5341437" y="2773978"/>
            <a:ext cx="563999" cy="246221"/>
          </a:xfrm>
          <a:prstGeom prst="rect">
            <a:avLst/>
          </a:prstGeom>
          <a:noFill/>
          <a:ln>
            <a:solidFill>
              <a:schemeClr val="tx1"/>
            </a:solidFill>
          </a:ln>
        </p:spPr>
        <p:txBody>
          <a:bodyPr wrap="square" rtlCol="0">
            <a:spAutoFit/>
          </a:bodyPr>
          <a:lstStyle/>
          <a:p>
            <a:pPr algn="ctr"/>
            <a:r>
              <a:rPr lang="en-US" sz="1000" dirty="0" smtClean="0"/>
              <a:t>Fishes</a:t>
            </a:r>
            <a:endParaRPr lang="en-US" sz="1000" dirty="0"/>
          </a:p>
        </p:txBody>
      </p:sp>
      <p:cxnSp>
        <p:nvCxnSpPr>
          <p:cNvPr id="109" name="Elbow Connector 108"/>
          <p:cNvCxnSpPr>
            <a:stCxn id="59" idx="3"/>
            <a:endCxn id="70" idx="1"/>
          </p:cNvCxnSpPr>
          <p:nvPr/>
        </p:nvCxnSpPr>
        <p:spPr>
          <a:xfrm rot="10800000" flipV="1">
            <a:off x="6172202" y="4043898"/>
            <a:ext cx="513969" cy="138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76" idx="0"/>
            <a:endCxn id="69" idx="2"/>
          </p:cNvCxnSpPr>
          <p:nvPr/>
        </p:nvCxnSpPr>
        <p:spPr>
          <a:xfrm rot="16200000" flipV="1">
            <a:off x="3321967" y="2633870"/>
            <a:ext cx="654219" cy="8022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68" idx="0"/>
            <a:endCxn id="55" idx="2"/>
          </p:cNvCxnSpPr>
          <p:nvPr/>
        </p:nvCxnSpPr>
        <p:spPr>
          <a:xfrm rot="5400000" flipH="1" flipV="1">
            <a:off x="4216009" y="3314958"/>
            <a:ext cx="495748" cy="857715"/>
          </a:xfrm>
          <a:prstGeom prst="bentConnector3">
            <a:avLst>
              <a:gd name="adj1" fmla="val 3018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70" idx="0"/>
            <a:endCxn id="76" idx="2"/>
          </p:cNvCxnSpPr>
          <p:nvPr/>
        </p:nvCxnSpPr>
        <p:spPr>
          <a:xfrm rot="16200000" flipV="1">
            <a:off x="4423646" y="2666739"/>
            <a:ext cx="533400" cy="200232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flipH="1">
            <a:off x="5990567" y="3277344"/>
            <a:ext cx="655783" cy="400110"/>
          </a:xfrm>
          <a:prstGeom prst="rect">
            <a:avLst/>
          </a:prstGeom>
          <a:noFill/>
          <a:ln>
            <a:solidFill>
              <a:schemeClr val="tx1"/>
            </a:solidFill>
          </a:ln>
        </p:spPr>
        <p:txBody>
          <a:bodyPr wrap="square" rtlCol="0">
            <a:spAutoFit/>
          </a:bodyPr>
          <a:lstStyle/>
          <a:p>
            <a:pPr algn="ctr"/>
            <a:r>
              <a:rPr lang="en-US" sz="1000" dirty="0" smtClean="0"/>
              <a:t>Other inverts</a:t>
            </a:r>
            <a:endParaRPr lang="en-US" sz="1000" dirty="0"/>
          </a:p>
        </p:txBody>
      </p:sp>
      <p:cxnSp>
        <p:nvCxnSpPr>
          <p:cNvPr id="119" name="Elbow Connector 118"/>
          <p:cNvCxnSpPr>
            <a:stCxn id="70" idx="0"/>
            <a:endCxn id="118" idx="3"/>
          </p:cNvCxnSpPr>
          <p:nvPr/>
        </p:nvCxnSpPr>
        <p:spPr>
          <a:xfrm rot="5400000" flipH="1" flipV="1">
            <a:off x="5612436" y="3556469"/>
            <a:ext cx="457200" cy="29906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59" idx="0"/>
            <a:endCxn id="118" idx="1"/>
          </p:cNvCxnSpPr>
          <p:nvPr/>
        </p:nvCxnSpPr>
        <p:spPr>
          <a:xfrm rot="16200000" flipV="1">
            <a:off x="6723386" y="3400363"/>
            <a:ext cx="366444" cy="52051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18" idx="0"/>
            <a:endCxn id="91" idx="1"/>
          </p:cNvCxnSpPr>
          <p:nvPr/>
        </p:nvCxnSpPr>
        <p:spPr>
          <a:xfrm rot="5400000" flipH="1" flipV="1">
            <a:off x="6246563" y="3029305"/>
            <a:ext cx="319934" cy="17614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70" idx="0"/>
            <a:endCxn id="55" idx="1"/>
          </p:cNvCxnSpPr>
          <p:nvPr/>
        </p:nvCxnSpPr>
        <p:spPr>
          <a:xfrm rot="16200000" flipV="1">
            <a:off x="5136714" y="3379806"/>
            <a:ext cx="638713" cy="47087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118" idx="0"/>
            <a:endCxn id="107" idx="3"/>
          </p:cNvCxnSpPr>
          <p:nvPr/>
        </p:nvCxnSpPr>
        <p:spPr>
          <a:xfrm rot="16200000" flipV="1">
            <a:off x="5921820" y="2880706"/>
            <a:ext cx="380255" cy="41302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91" idx="3"/>
            <a:endCxn id="77" idx="2"/>
          </p:cNvCxnSpPr>
          <p:nvPr/>
        </p:nvCxnSpPr>
        <p:spPr>
          <a:xfrm flipV="1">
            <a:off x="7112581" y="2617250"/>
            <a:ext cx="384828" cy="34016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91" idx="0"/>
            <a:endCxn id="82" idx="3"/>
          </p:cNvCxnSpPr>
          <p:nvPr/>
        </p:nvCxnSpPr>
        <p:spPr>
          <a:xfrm rot="16200000" flipV="1">
            <a:off x="6038310" y="1992072"/>
            <a:ext cx="632409" cy="89815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Elbow Connector 155"/>
          <p:cNvCxnSpPr>
            <a:stCxn id="82" idx="0"/>
            <a:endCxn id="54" idx="1"/>
          </p:cNvCxnSpPr>
          <p:nvPr/>
        </p:nvCxnSpPr>
        <p:spPr>
          <a:xfrm rot="5400000" flipH="1" flipV="1">
            <a:off x="5941662" y="1536967"/>
            <a:ext cx="146643" cy="78309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Elbow Connector 159"/>
          <p:cNvCxnSpPr>
            <a:stCxn id="76" idx="0"/>
            <a:endCxn id="60" idx="1"/>
          </p:cNvCxnSpPr>
          <p:nvPr/>
        </p:nvCxnSpPr>
        <p:spPr>
          <a:xfrm rot="5400000" flipH="1" flipV="1">
            <a:off x="3820341" y="2421324"/>
            <a:ext cx="448610" cy="71092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55" idx="0"/>
            <a:endCxn id="60" idx="2"/>
          </p:cNvCxnSpPr>
          <p:nvPr/>
        </p:nvCxnSpPr>
        <p:spPr>
          <a:xfrm rot="16200000" flipV="1">
            <a:off x="4665145" y="2868235"/>
            <a:ext cx="343297" cy="11189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495801" y="4781490"/>
            <a:ext cx="1255472" cy="276999"/>
          </a:xfrm>
          <a:prstGeom prst="rect">
            <a:avLst/>
          </a:prstGeom>
          <a:noFill/>
        </p:spPr>
        <p:txBody>
          <a:bodyPr wrap="none" rtlCol="0">
            <a:spAutoFit/>
          </a:bodyPr>
          <a:lstStyle/>
          <a:p>
            <a:r>
              <a:rPr lang="en-US" sz="1200" b="1" dirty="0" smtClean="0"/>
              <a:t>Human activities</a:t>
            </a:r>
            <a:endParaRPr lang="en-US" sz="1200" b="1" dirty="0"/>
          </a:p>
        </p:txBody>
      </p:sp>
      <p:sp>
        <p:nvSpPr>
          <p:cNvPr id="99" name="Rectangle 98"/>
          <p:cNvSpPr/>
          <p:nvPr/>
        </p:nvSpPr>
        <p:spPr>
          <a:xfrm>
            <a:off x="3240783" y="4749421"/>
            <a:ext cx="4700386" cy="8424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6200000">
            <a:off x="5404289" y="4257630"/>
            <a:ext cx="373374" cy="466344"/>
          </a:xfrm>
          <a:prstGeom prst="rightArrow">
            <a:avLst>
              <a:gd name="adj1" fmla="val 26946"/>
              <a:gd name="adj2" fmla="val 56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019801" y="4796879"/>
            <a:ext cx="969264" cy="246221"/>
          </a:xfrm>
          <a:prstGeom prst="rect">
            <a:avLst/>
          </a:prstGeom>
          <a:noFill/>
          <a:ln>
            <a:solidFill>
              <a:schemeClr val="tx1"/>
            </a:solidFill>
          </a:ln>
        </p:spPr>
        <p:txBody>
          <a:bodyPr wrap="square" rtlCol="0" anchor="ctr">
            <a:spAutoFit/>
          </a:bodyPr>
          <a:lstStyle/>
          <a:p>
            <a:pPr algn="ctr"/>
            <a:r>
              <a:rPr lang="en-US" sz="1000" dirty="0" smtClean="0"/>
              <a:t>Pollution</a:t>
            </a:r>
            <a:endParaRPr lang="en-US" sz="1000" baseline="-25000" dirty="0"/>
          </a:p>
        </p:txBody>
      </p:sp>
      <p:sp>
        <p:nvSpPr>
          <p:cNvPr id="96" name="TextBox 95"/>
          <p:cNvSpPr txBox="1"/>
          <p:nvPr/>
        </p:nvSpPr>
        <p:spPr>
          <a:xfrm>
            <a:off x="7019983" y="5136915"/>
            <a:ext cx="875213" cy="400110"/>
          </a:xfrm>
          <a:prstGeom prst="rect">
            <a:avLst/>
          </a:prstGeom>
          <a:noFill/>
          <a:ln>
            <a:solidFill>
              <a:schemeClr val="tx1"/>
            </a:solidFill>
          </a:ln>
        </p:spPr>
        <p:txBody>
          <a:bodyPr wrap="square" rtlCol="0">
            <a:spAutoFit/>
          </a:bodyPr>
          <a:lstStyle/>
          <a:p>
            <a:pPr algn="ctr"/>
            <a:r>
              <a:rPr lang="en-US" sz="1000" dirty="0" smtClean="0"/>
              <a:t>Commercial shipping </a:t>
            </a:r>
            <a:r>
              <a:rPr lang="en-US" sz="1000" baseline="-25000" dirty="0"/>
              <a:t>g</a:t>
            </a:r>
            <a:endParaRPr lang="en-US" sz="1000" dirty="0"/>
          </a:p>
        </p:txBody>
      </p:sp>
      <p:sp>
        <p:nvSpPr>
          <p:cNvPr id="151" name="TextBox 150"/>
          <p:cNvSpPr txBox="1"/>
          <p:nvPr/>
        </p:nvSpPr>
        <p:spPr>
          <a:xfrm>
            <a:off x="4252346" y="5136915"/>
            <a:ext cx="840491" cy="400110"/>
          </a:xfrm>
          <a:prstGeom prst="rect">
            <a:avLst/>
          </a:prstGeom>
          <a:noFill/>
          <a:ln>
            <a:solidFill>
              <a:schemeClr val="tx1"/>
            </a:solidFill>
          </a:ln>
        </p:spPr>
        <p:txBody>
          <a:bodyPr wrap="square" rtlCol="0">
            <a:spAutoFit/>
          </a:bodyPr>
          <a:lstStyle/>
          <a:p>
            <a:pPr algn="ctr"/>
            <a:r>
              <a:rPr lang="en-US" sz="1000" dirty="0" smtClean="0"/>
              <a:t>Non-native species</a:t>
            </a:r>
            <a:endParaRPr lang="en-US" sz="1000" dirty="0"/>
          </a:p>
        </p:txBody>
      </p:sp>
      <p:sp>
        <p:nvSpPr>
          <p:cNvPr id="64" name="TextBox 63"/>
          <p:cNvSpPr txBox="1"/>
          <p:nvPr/>
        </p:nvSpPr>
        <p:spPr>
          <a:xfrm>
            <a:off x="6027855" y="5136915"/>
            <a:ext cx="967044" cy="400110"/>
          </a:xfrm>
          <a:prstGeom prst="rect">
            <a:avLst/>
          </a:prstGeom>
          <a:noFill/>
          <a:ln>
            <a:solidFill>
              <a:schemeClr val="tx1"/>
            </a:solidFill>
          </a:ln>
        </p:spPr>
        <p:txBody>
          <a:bodyPr wrap="square" rtlCol="0">
            <a:spAutoFit/>
          </a:bodyPr>
          <a:lstStyle/>
          <a:p>
            <a:pPr algn="ctr"/>
            <a:r>
              <a:rPr lang="en-US" sz="1000" dirty="0" smtClean="0"/>
              <a:t>Port development </a:t>
            </a:r>
            <a:r>
              <a:rPr lang="en-US" sz="1000" baseline="-25000" dirty="0"/>
              <a:t>g</a:t>
            </a:r>
            <a:endParaRPr lang="en-US" sz="1000" dirty="0"/>
          </a:p>
        </p:txBody>
      </p:sp>
      <p:sp>
        <p:nvSpPr>
          <p:cNvPr id="189" name="TextBox 188"/>
          <p:cNvSpPr txBox="1"/>
          <p:nvPr/>
        </p:nvSpPr>
        <p:spPr>
          <a:xfrm>
            <a:off x="7010401" y="4796545"/>
            <a:ext cx="877824" cy="246888"/>
          </a:xfrm>
          <a:prstGeom prst="rect">
            <a:avLst/>
          </a:prstGeom>
          <a:noFill/>
          <a:ln>
            <a:solidFill>
              <a:schemeClr val="tx1"/>
            </a:solidFill>
          </a:ln>
        </p:spPr>
        <p:txBody>
          <a:bodyPr wrap="square" rtlCol="0" anchor="ctr">
            <a:spAutoFit/>
          </a:bodyPr>
          <a:lstStyle/>
          <a:p>
            <a:pPr algn="ctr"/>
            <a:r>
              <a:rPr lang="en-US" sz="1000" dirty="0" smtClean="0"/>
              <a:t>Dredging </a:t>
            </a:r>
            <a:r>
              <a:rPr lang="en-US" sz="1000" baseline="-25000" dirty="0"/>
              <a:t>g</a:t>
            </a:r>
            <a:endParaRPr lang="en-US" sz="1000" dirty="0"/>
          </a:p>
        </p:txBody>
      </p:sp>
      <p:sp>
        <p:nvSpPr>
          <p:cNvPr id="190" name="TextBox 189"/>
          <p:cNvSpPr txBox="1"/>
          <p:nvPr/>
        </p:nvSpPr>
        <p:spPr>
          <a:xfrm>
            <a:off x="3291953" y="4796879"/>
            <a:ext cx="935310" cy="246221"/>
          </a:xfrm>
          <a:prstGeom prst="rect">
            <a:avLst/>
          </a:prstGeom>
          <a:noFill/>
          <a:ln>
            <a:solidFill>
              <a:schemeClr val="tx1"/>
            </a:solidFill>
          </a:ln>
        </p:spPr>
        <p:txBody>
          <a:bodyPr wrap="square" rtlCol="0" anchor="ctr">
            <a:spAutoFit/>
          </a:bodyPr>
          <a:lstStyle/>
          <a:p>
            <a:pPr algn="ctr"/>
            <a:r>
              <a:rPr lang="en-US" sz="1000" dirty="0" smtClean="0"/>
              <a:t>Fishing</a:t>
            </a:r>
            <a:endParaRPr lang="en-US" sz="1000" dirty="0"/>
          </a:p>
        </p:txBody>
      </p:sp>
      <p:cxnSp>
        <p:nvCxnSpPr>
          <p:cNvPr id="217" name="Elbow Connector 216"/>
          <p:cNvCxnSpPr>
            <a:stCxn id="68" idx="0"/>
            <a:endCxn id="118" idx="2"/>
          </p:cNvCxnSpPr>
          <p:nvPr/>
        </p:nvCxnSpPr>
        <p:spPr>
          <a:xfrm rot="5400000" flipH="1" flipV="1">
            <a:off x="5019625" y="2692856"/>
            <a:ext cx="314235" cy="228343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107" idx="0"/>
            <a:endCxn id="82" idx="2"/>
          </p:cNvCxnSpPr>
          <p:nvPr/>
        </p:nvCxnSpPr>
        <p:spPr>
          <a:xfrm rot="16200000" flipV="1">
            <a:off x="5360476" y="2511016"/>
            <a:ext cx="525922" cy="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118" idx="0"/>
            <a:endCxn id="60" idx="3"/>
          </p:cNvCxnSpPr>
          <p:nvPr/>
        </p:nvCxnSpPr>
        <p:spPr>
          <a:xfrm rot="16200000" flipV="1">
            <a:off x="5377589" y="2336474"/>
            <a:ext cx="724865" cy="115687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07" idx="0"/>
            <a:endCxn id="77" idx="1"/>
          </p:cNvCxnSpPr>
          <p:nvPr/>
        </p:nvCxnSpPr>
        <p:spPr>
          <a:xfrm rot="5400000" flipH="1" flipV="1">
            <a:off x="6152745" y="1887888"/>
            <a:ext cx="356783" cy="141539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5117920" y="5136915"/>
            <a:ext cx="884852" cy="400110"/>
          </a:xfrm>
          <a:prstGeom prst="rect">
            <a:avLst/>
          </a:prstGeom>
          <a:noFill/>
          <a:ln>
            <a:solidFill>
              <a:schemeClr val="tx1"/>
            </a:solidFill>
          </a:ln>
        </p:spPr>
        <p:txBody>
          <a:bodyPr wrap="square" rtlCol="0" anchor="ctr">
            <a:spAutoFit/>
          </a:bodyPr>
          <a:lstStyle/>
          <a:p>
            <a:pPr algn="ctr"/>
            <a:r>
              <a:rPr lang="en-US" sz="1000" dirty="0" smtClean="0"/>
              <a:t>Watershed activities</a:t>
            </a:r>
            <a:endParaRPr lang="en-US" sz="1000" baseline="-25000" dirty="0"/>
          </a:p>
        </p:txBody>
      </p:sp>
      <p:sp>
        <p:nvSpPr>
          <p:cNvPr id="305" name="TextBox 304"/>
          <p:cNvSpPr txBox="1"/>
          <p:nvPr/>
        </p:nvSpPr>
        <p:spPr>
          <a:xfrm>
            <a:off x="3298990" y="5134689"/>
            <a:ext cx="928273" cy="400110"/>
          </a:xfrm>
          <a:prstGeom prst="rect">
            <a:avLst/>
          </a:prstGeom>
          <a:noFill/>
          <a:ln>
            <a:solidFill>
              <a:schemeClr val="tx1"/>
            </a:solidFill>
          </a:ln>
        </p:spPr>
        <p:txBody>
          <a:bodyPr wrap="square" rtlCol="0">
            <a:spAutoFit/>
          </a:bodyPr>
          <a:lstStyle/>
          <a:p>
            <a:pPr algn="ctr"/>
            <a:r>
              <a:rPr lang="en-US" sz="1000" dirty="0" smtClean="0"/>
              <a:t>Shellfish </a:t>
            </a:r>
            <a:r>
              <a:rPr lang="en-US" sz="1000" dirty="0" err="1" smtClean="0"/>
              <a:t>aquaculture</a:t>
            </a:r>
            <a:r>
              <a:rPr lang="en-US" sz="1000" baseline="-25000" dirty="0" err="1" smtClean="0"/>
              <a:t>w</a:t>
            </a:r>
            <a:endParaRPr lang="en-US" sz="1000" dirty="0">
              <a:solidFill>
                <a:srgbClr val="FF0000"/>
              </a:solidFill>
            </a:endParaRPr>
          </a:p>
        </p:txBody>
      </p:sp>
      <p:cxnSp>
        <p:nvCxnSpPr>
          <p:cNvPr id="71" name="Elbow Connector 70"/>
          <p:cNvCxnSpPr>
            <a:stCxn id="76" idx="3"/>
            <a:endCxn id="107" idx="1"/>
          </p:cNvCxnSpPr>
          <p:nvPr/>
        </p:nvCxnSpPr>
        <p:spPr>
          <a:xfrm flipV="1">
            <a:off x="4101770" y="2897089"/>
            <a:ext cx="1239667" cy="304055"/>
          </a:xfrm>
          <a:prstGeom prst="bentConnector3">
            <a:avLst>
              <a:gd name="adj1" fmla="val 1975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68" idx="0"/>
            <a:endCxn id="76" idx="2"/>
          </p:cNvCxnSpPr>
          <p:nvPr/>
        </p:nvCxnSpPr>
        <p:spPr>
          <a:xfrm rot="16200000" flipV="1">
            <a:off x="3566861" y="3523524"/>
            <a:ext cx="590490" cy="345840"/>
          </a:xfrm>
          <a:prstGeom prst="bentConnector3">
            <a:avLst>
              <a:gd name="adj1" fmla="val 267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552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782</Words>
  <Application>Microsoft Office PowerPoint</Application>
  <PresentationFormat>On-screen Show (4:3)</PresentationFormat>
  <Paragraphs>271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Conceptual framework of ecological indicators for marine spatial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missing or wrong?</vt:lpstr>
      <vt:lpstr>Next?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Andrews</dc:creator>
  <cp:lastModifiedBy>Windows User</cp:lastModifiedBy>
  <cp:revision>23</cp:revision>
  <dcterms:created xsi:type="dcterms:W3CDTF">2014-07-11T22:39:25Z</dcterms:created>
  <dcterms:modified xsi:type="dcterms:W3CDTF">2014-07-18T18:24:30Z</dcterms:modified>
</cp:coreProperties>
</file>